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701" r:id="rId1"/>
    <p:sldMasterId id="2147484713" r:id="rId2"/>
  </p:sldMasterIdLst>
  <p:notesMasterIdLst>
    <p:notesMasterId r:id="rId5"/>
  </p:notesMasterIdLst>
  <p:sldIdLst>
    <p:sldId id="264" r:id="rId3"/>
    <p:sldId id="265" r:id="rId4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381" userDrawn="1">
          <p15:clr>
            <a:srgbClr val="A4A3A4"/>
          </p15:clr>
        </p15:guide>
        <p15:guide id="2" orient="horz" pos="570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ADADE"/>
    <a:srgbClr val="E0243A"/>
    <a:srgbClr val="F7C5CB"/>
    <a:srgbClr val="FD8535"/>
    <a:srgbClr val="F199A3"/>
    <a:srgbClr val="CE7704"/>
    <a:srgbClr val="D05502"/>
    <a:srgbClr val="FD6803"/>
    <a:srgbClr val="F7C9AA"/>
    <a:srgbClr val="FD9E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71" autoAdjust="0"/>
    <p:restoredTop sz="94826" autoAdjust="0"/>
  </p:normalViewPr>
  <p:slideViewPr>
    <p:cSldViewPr snapToGrid="0">
      <p:cViewPr varScale="1">
        <p:scale>
          <a:sx n="44" d="100"/>
          <a:sy n="44" d="100"/>
        </p:scale>
        <p:origin x="1906" y="43"/>
      </p:cViewPr>
      <p:guideLst>
        <p:guide pos="2381"/>
        <p:guide orient="horz" pos="57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06F1-17DA-4E5E-900B-F2DE0BD4E5EF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048AD-D41B-49DB-87DA-B7E25BC15A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9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853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396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190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4960" y="1753174"/>
            <a:ext cx="5669756" cy="3722335"/>
          </a:xfrm>
        </p:spPr>
        <p:txBody>
          <a:bodyPr anchor="b">
            <a:normAutofit/>
          </a:bodyPr>
          <a:lstStyle>
            <a:lvl1pPr algn="ctr">
              <a:defRPr sz="3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>
            <a:normAutofit/>
          </a:bodyPr>
          <a:lstStyle>
            <a:lvl1pPr marL="0" indent="0" algn="ctr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83510" indent="0" algn="ctr">
              <a:buNone/>
              <a:defRPr sz="1736"/>
            </a:lvl2pPr>
            <a:lvl3pPr marL="567019" indent="0" algn="ctr">
              <a:buNone/>
              <a:defRPr sz="1488"/>
            </a:lvl3pPr>
            <a:lvl4pPr marL="850529" indent="0" algn="ctr">
              <a:buNone/>
              <a:defRPr sz="1240"/>
            </a:lvl4pPr>
            <a:lvl5pPr marL="1134039" indent="0" algn="ctr">
              <a:buNone/>
              <a:defRPr sz="1240"/>
            </a:lvl5pPr>
            <a:lvl6pPr marL="1417549" indent="0" algn="ctr">
              <a:buNone/>
              <a:defRPr sz="1240"/>
            </a:lvl6pPr>
            <a:lvl7pPr marL="1701058" indent="0" algn="ctr">
              <a:buNone/>
              <a:defRPr sz="1240"/>
            </a:lvl7pPr>
            <a:lvl8pPr marL="1984568" indent="0" algn="ctr">
              <a:buNone/>
              <a:defRPr sz="1240"/>
            </a:lvl8pPr>
            <a:lvl9pPr marL="2268078" indent="0" algn="ctr">
              <a:buNone/>
              <a:defRPr sz="1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986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586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0" y="2669715"/>
            <a:ext cx="6520220" cy="4445113"/>
          </a:xfrm>
        </p:spPr>
        <p:txBody>
          <a:bodyPr anchor="b">
            <a:normAutofit/>
          </a:bodyPr>
          <a:lstStyle>
            <a:lvl1pPr>
              <a:defRPr sz="3721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0" y="7097683"/>
            <a:ext cx="6520220" cy="2338833"/>
          </a:xfrm>
        </p:spPr>
        <p:txBody>
          <a:bodyPr anchor="t">
            <a:normAutofit/>
          </a:bodyPr>
          <a:lstStyle>
            <a:lvl1pPr marL="0" indent="0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83510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778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4023" y="2851151"/>
            <a:ext cx="3212862" cy="678385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51151"/>
            <a:ext cx="3212862" cy="678385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194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23" y="2622052"/>
            <a:ext cx="3197113" cy="1287288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023" y="3909341"/>
            <a:ext cx="3197113" cy="573804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2053"/>
            <a:ext cx="3212862" cy="128728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9341"/>
            <a:ext cx="3212862" cy="573804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582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6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965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618" y="712788"/>
            <a:ext cx="2437995" cy="2494752"/>
          </a:xfrm>
        </p:spPr>
        <p:txBody>
          <a:bodyPr anchor="b">
            <a:normAutofit/>
          </a:bodyPr>
          <a:lstStyle>
            <a:lvl1pPr>
              <a:defRPr sz="1984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2862" y="1544373"/>
            <a:ext cx="3827085" cy="760306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1618" y="3207543"/>
            <a:ext cx="2437995" cy="5939898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92"/>
            </a:lvl1pPr>
            <a:lvl2pPr marL="283510" indent="0">
              <a:buNone/>
              <a:defRPr sz="744"/>
            </a:lvl2pPr>
            <a:lvl3pPr marL="567019" indent="0">
              <a:buNone/>
              <a:defRPr sz="620"/>
            </a:lvl3pPr>
            <a:lvl4pPr marL="850529" indent="0">
              <a:buNone/>
              <a:defRPr sz="558"/>
            </a:lvl4pPr>
            <a:lvl5pPr marL="1134039" indent="0">
              <a:buNone/>
              <a:defRPr sz="558"/>
            </a:lvl5pPr>
            <a:lvl6pPr marL="1417549" indent="0">
              <a:buNone/>
              <a:defRPr sz="558"/>
            </a:lvl6pPr>
            <a:lvl7pPr marL="1701058" indent="0">
              <a:buNone/>
              <a:defRPr sz="558"/>
            </a:lvl7pPr>
            <a:lvl8pPr marL="1984568" indent="0">
              <a:buNone/>
              <a:defRPr sz="558"/>
            </a:lvl8pPr>
            <a:lvl9pPr marL="2268078" indent="0">
              <a:buNone/>
              <a:defRPr sz="55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828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548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618" y="712788"/>
            <a:ext cx="2437995" cy="2494756"/>
          </a:xfrm>
        </p:spPr>
        <p:txBody>
          <a:bodyPr anchor="b">
            <a:normAutofit/>
          </a:bodyPr>
          <a:lstStyle>
            <a:lvl1pPr>
              <a:defRPr sz="1984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12862" y="1544373"/>
            <a:ext cx="3827085" cy="760306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1618" y="3207544"/>
            <a:ext cx="2437995" cy="593989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92"/>
            </a:lvl1pPr>
            <a:lvl2pPr marL="283510" indent="0">
              <a:buNone/>
              <a:defRPr sz="744"/>
            </a:lvl2pPr>
            <a:lvl3pPr marL="567019" indent="0">
              <a:buNone/>
              <a:defRPr sz="620"/>
            </a:lvl3pPr>
            <a:lvl4pPr marL="850529" indent="0">
              <a:buNone/>
              <a:defRPr sz="558"/>
            </a:lvl4pPr>
            <a:lvl5pPr marL="1134039" indent="0">
              <a:buNone/>
              <a:defRPr sz="558"/>
            </a:lvl5pPr>
            <a:lvl6pPr marL="1417549" indent="0">
              <a:buNone/>
              <a:defRPr sz="558"/>
            </a:lvl6pPr>
            <a:lvl7pPr marL="1701058" indent="0">
              <a:buNone/>
              <a:defRPr sz="558"/>
            </a:lvl7pPr>
            <a:lvl8pPr marL="1984568" indent="0">
              <a:buNone/>
              <a:defRPr sz="558"/>
            </a:lvl8pPr>
            <a:lvl9pPr marL="2268078" indent="0">
              <a:buNone/>
              <a:defRPr sz="55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925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3933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2" y="561815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1815"/>
            <a:ext cx="4795669" cy="906081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39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974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807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604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52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5822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168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997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32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02" r:id="rId1"/>
    <p:sldLayoutId id="2147484703" r:id="rId2"/>
    <p:sldLayoutId id="2147484704" r:id="rId3"/>
    <p:sldLayoutId id="2147484705" r:id="rId4"/>
    <p:sldLayoutId id="2147484706" r:id="rId5"/>
    <p:sldLayoutId id="2147484707" r:id="rId6"/>
    <p:sldLayoutId id="2147484708" r:id="rId7"/>
    <p:sldLayoutId id="2147484709" r:id="rId8"/>
    <p:sldLayoutId id="2147484710" r:id="rId9"/>
    <p:sldLayoutId id="2147484711" r:id="rId10"/>
    <p:sldLayoutId id="214748471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4800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4023" y="570230"/>
            <a:ext cx="6520220" cy="2066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23" y="2851151"/>
            <a:ext cx="6520220" cy="67838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B275232-1C59-41A7-BE80-9470131B4EA6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8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3316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FD349-CDC2-456D-8E37-0AEF195DB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9900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14" r:id="rId1"/>
    <p:sldLayoutId id="2147484715" r:id="rId2"/>
    <p:sldLayoutId id="2147484716" r:id="rId3"/>
    <p:sldLayoutId id="2147484717" r:id="rId4"/>
    <p:sldLayoutId id="2147484718" r:id="rId5"/>
    <p:sldLayoutId id="2147484719" r:id="rId6"/>
    <p:sldLayoutId id="2147484720" r:id="rId7"/>
    <p:sldLayoutId id="2147484721" r:id="rId8"/>
    <p:sldLayoutId id="2147484722" r:id="rId9"/>
    <p:sldLayoutId id="2147484723" r:id="rId10"/>
    <p:sldLayoutId id="214748472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kumimoji="1"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Wingdings 2" pitchFamily="18" charset="2"/>
        <a:buChar char=""/>
        <a:defRPr kumimoji="1"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spcBef>
          <a:spcPct val="2000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spcBef>
          <a:spcPct val="2000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spcBef>
          <a:spcPct val="2000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spcBef>
          <a:spcPct val="2000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正方形/長方形 40"/>
          <p:cNvSpPr/>
          <p:nvPr/>
        </p:nvSpPr>
        <p:spPr>
          <a:xfrm>
            <a:off x="-1484" y="-67040"/>
            <a:ext cx="7561159" cy="693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ja-JP" altLang="en-US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9409" y="954475"/>
            <a:ext cx="64593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未利用農林水産物</a:t>
            </a:r>
            <a:r>
              <a:rPr lang="en-US" altLang="ja-JP" sz="3200" b="1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を活用して、</a:t>
            </a:r>
            <a:endParaRPr lang="en-US" altLang="ja-JP" sz="3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環農水研と商品開発しませんか？</a:t>
            </a:r>
            <a:endParaRPr lang="ja-JP" altLang="ja-JP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218947" y="1076422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39" name="グループ化 38"/>
          <p:cNvGrpSpPr>
            <a:grpSpLocks noChangeAspect="1"/>
          </p:cNvGrpSpPr>
          <p:nvPr/>
        </p:nvGrpSpPr>
        <p:grpSpPr>
          <a:xfrm>
            <a:off x="146617" y="80700"/>
            <a:ext cx="1671785" cy="559702"/>
            <a:chOff x="-2224628" y="4327737"/>
            <a:chExt cx="2258113" cy="756000"/>
          </a:xfrm>
        </p:grpSpPr>
        <p:sp>
          <p:nvSpPr>
            <p:cNvPr id="43" name="正方形/長方形 42"/>
            <p:cNvSpPr/>
            <p:nvPr/>
          </p:nvSpPr>
          <p:spPr>
            <a:xfrm>
              <a:off x="-2224628" y="4327737"/>
              <a:ext cx="2258113" cy="756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4" name="図 4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2104916" y="4338449"/>
              <a:ext cx="2018691" cy="720000"/>
            </a:xfrm>
            <a:prstGeom prst="rect">
              <a:avLst/>
            </a:prstGeom>
          </p:spPr>
        </p:pic>
      </p:grpSp>
      <p:sp>
        <p:nvSpPr>
          <p:cNvPr id="3" name="テキスト ボックス 2"/>
          <p:cNvSpPr txBox="1"/>
          <p:nvPr/>
        </p:nvSpPr>
        <p:spPr>
          <a:xfrm>
            <a:off x="128206" y="5142970"/>
            <a:ext cx="1107997" cy="3693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応募期間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27706" y="4983063"/>
            <a:ext cx="52651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８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木</a:t>
            </a:r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kumimoji="1"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～ 令和</a:t>
            </a:r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火</a:t>
            </a:r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293595" y="5767926"/>
            <a:ext cx="126518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  <a:spcAft>
                <a:spcPts val="600"/>
              </a:spcAft>
            </a:pPr>
            <a:r>
              <a:rPr kumimoji="1"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［申請書必着］</a:t>
            </a:r>
            <a:endParaRPr kumimoji="1"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4596" y="9188150"/>
            <a:ext cx="878514" cy="878514"/>
          </a:xfrm>
          <a:prstGeom prst="rect">
            <a:avLst/>
          </a:prstGeom>
        </p:spPr>
      </p:pic>
      <p:sp>
        <p:nvSpPr>
          <p:cNvPr id="50" name="テキスト ボックス 49"/>
          <p:cNvSpPr txBox="1"/>
          <p:nvPr/>
        </p:nvSpPr>
        <p:spPr>
          <a:xfrm>
            <a:off x="128207" y="6288932"/>
            <a:ext cx="1107997" cy="369332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応募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方法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298688" y="6061274"/>
            <a:ext cx="6226384" cy="35163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ご興味ある方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は、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下記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まで、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お電話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ください。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 : 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072-979-7063</a:t>
            </a:r>
            <a:endParaRPr kumimoji="1"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>
              <a:lnSpc>
                <a:spcPct val="150000"/>
              </a:lnSpc>
            </a:pPr>
            <a:r>
              <a:rPr lang="zh-TW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地方独立行政</a:t>
            </a:r>
            <a:r>
              <a:rPr lang="zh-TW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法人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zh-TW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</a:t>
            </a:r>
            <a:r>
              <a:rPr lang="zh-TW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府立環境農林水産総合研究所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食と農の研究部　食品グループ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lnSpc>
                <a:spcPct val="150000"/>
              </a:lnSpc>
              <a:spcAft>
                <a:spcPts val="600"/>
              </a:spcAft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住所　〒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583-0862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大阪府羽曳野市尺度 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442</a:t>
            </a:r>
            <a:endParaRPr lang="en-US" altLang="zh-TW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本事業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の実施要領に従って研究申請書を提出いただきます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実施要領・申請書様式は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右の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QR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コードまたは検索ワード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からホームページにアクセスし、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ダウンロードして下さい。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20" y="2359845"/>
            <a:ext cx="3739388" cy="23416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2" name="テキスト ボックス 51"/>
          <p:cNvSpPr txBox="1"/>
          <p:nvPr/>
        </p:nvSpPr>
        <p:spPr>
          <a:xfrm>
            <a:off x="235245" y="10127197"/>
            <a:ext cx="3456827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事業説明会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も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行います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2969" y="9574088"/>
            <a:ext cx="2901362" cy="565798"/>
          </a:xfrm>
          <a:prstGeom prst="rect">
            <a:avLst/>
          </a:prstGeom>
        </p:spPr>
      </p:pic>
      <p:grpSp>
        <p:nvGrpSpPr>
          <p:cNvPr id="68" name="グループ化 67"/>
          <p:cNvGrpSpPr/>
          <p:nvPr/>
        </p:nvGrpSpPr>
        <p:grpSpPr>
          <a:xfrm>
            <a:off x="5883809" y="98693"/>
            <a:ext cx="1529301" cy="936602"/>
            <a:chOff x="244965" y="8797816"/>
            <a:chExt cx="4540142" cy="576764"/>
          </a:xfrm>
          <a:solidFill>
            <a:srgbClr val="FD8535"/>
          </a:solidFill>
        </p:grpSpPr>
        <p:sp>
          <p:nvSpPr>
            <p:cNvPr id="69" name="楕円 68"/>
            <p:cNvSpPr/>
            <p:nvPr/>
          </p:nvSpPr>
          <p:spPr>
            <a:xfrm>
              <a:off x="244965" y="8797816"/>
              <a:ext cx="4540142" cy="57676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850513" y="8935023"/>
              <a:ext cx="3555470" cy="3550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2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募集！</a:t>
              </a:r>
              <a:endParaRPr kumimoji="1" lang="ja-JP" altLang="en-US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71" name="グループ化 70"/>
          <p:cNvGrpSpPr/>
          <p:nvPr/>
        </p:nvGrpSpPr>
        <p:grpSpPr>
          <a:xfrm>
            <a:off x="3987061" y="10205227"/>
            <a:ext cx="3357478" cy="407775"/>
            <a:chOff x="425693" y="8965855"/>
            <a:chExt cx="3357478" cy="407775"/>
          </a:xfrm>
        </p:grpSpPr>
        <p:sp>
          <p:nvSpPr>
            <p:cNvPr id="72" name="角丸四角形 71"/>
            <p:cNvSpPr/>
            <p:nvPr/>
          </p:nvSpPr>
          <p:spPr>
            <a:xfrm>
              <a:off x="425693" y="8965855"/>
              <a:ext cx="3357478" cy="358482"/>
            </a:xfrm>
            <a:prstGeom prst="roundRect">
              <a:avLst/>
            </a:prstGeom>
            <a:solidFill>
              <a:srgbClr val="FD85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850512" y="9004298"/>
              <a:ext cx="27238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説明会の詳細は裏面へ！</a:t>
              </a:r>
              <a:endPara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6" name="角丸四角形吹き出し 5"/>
          <p:cNvSpPr/>
          <p:nvPr/>
        </p:nvSpPr>
        <p:spPr>
          <a:xfrm>
            <a:off x="3692072" y="2392950"/>
            <a:ext cx="3782841" cy="2308569"/>
          </a:xfrm>
          <a:prstGeom prst="wedgeRoundRectCallout">
            <a:avLst>
              <a:gd name="adj1" fmla="val -56468"/>
              <a:gd name="adj2" fmla="val -16132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400"/>
              </a:lnSpc>
              <a:spcBef>
                <a:spcPts val="600"/>
              </a:spcBef>
            </a:pPr>
            <a:endParaRPr kumimoji="1"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511552" y="1892570"/>
            <a:ext cx="5002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農業生産や食品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加工の現場で発生する規格外品や残渣等を指します。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781425" y="2497762"/>
            <a:ext cx="377825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2400"/>
              </a:lnSpc>
              <a:spcBef>
                <a:spcPts val="600"/>
              </a:spcBef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私たち環農水研は、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未利用農林水産物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を活用した新商品を開発する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アイデアを募集しています。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アイデアをお持ちの事業者様は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ぜひ私たちと商品開発しましょう。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無料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で技術支援いたします。</a:t>
            </a:r>
          </a:p>
        </p:txBody>
      </p:sp>
    </p:spTree>
    <p:extLst>
      <p:ext uri="{BB962C8B-B14F-4D97-AF65-F5344CB8AC3E}">
        <p14:creationId xmlns:p14="http://schemas.microsoft.com/office/powerpoint/2010/main" val="349324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rgbClr val="F7C5CB"/>
            </a:gs>
            <a:gs pos="4800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rgbClr val="FADADE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角丸四角形 39"/>
          <p:cNvSpPr/>
          <p:nvPr/>
        </p:nvSpPr>
        <p:spPr>
          <a:xfrm>
            <a:off x="-1483" y="4453127"/>
            <a:ext cx="7561160" cy="424295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263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-6795" y="-88352"/>
            <a:ext cx="7552134" cy="7960832"/>
          </a:xfrm>
          <a:prstGeom prst="rect">
            <a:avLst/>
          </a:prstGeom>
          <a:solidFill>
            <a:srgbClr val="FFFFFF">
              <a:alpha val="5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正方形/長方形 36"/>
          <p:cNvSpPr/>
          <p:nvPr/>
        </p:nvSpPr>
        <p:spPr>
          <a:xfrm>
            <a:off x="-1483" y="-67040"/>
            <a:ext cx="7546822" cy="693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オンライン同時開催</a:t>
            </a:r>
            <a:endParaRPr kumimoji="1" lang="ja-JP" altLang="en-US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152897" y="625402"/>
            <a:ext cx="7253880" cy="3001842"/>
          </a:xfrm>
          <a:prstGeom prst="roundRect">
            <a:avLst>
              <a:gd name="adj" fmla="val 7094"/>
            </a:avLst>
          </a:prstGeom>
          <a:solidFill>
            <a:srgbClr val="FADADE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263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09213" y="784185"/>
            <a:ext cx="7088139" cy="10926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spcAft>
                <a:spcPts val="600"/>
              </a:spcAft>
            </a:pPr>
            <a:r>
              <a:rPr kumimoji="1"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未利用農林水産物活用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spcAft>
                <a:spcPts val="600"/>
              </a:spcAft>
            </a:pP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セミナー＆公募事業説明会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37374" y="9293146"/>
            <a:ext cx="51050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ja-JP" altLang="en-US" sz="1400" dirty="0">
                <a:solidFill>
                  <a:srgbClr val="FD853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右の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QR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コードまたは、キーワード検索から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400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アクセスしたホームページに申込みフォームへの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400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リンクがありますので、そちらからお申込みください。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400"/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3640" y="8815660"/>
            <a:ext cx="880548" cy="880548"/>
          </a:xfrm>
          <a:prstGeom prst="rect">
            <a:avLst/>
          </a:prstGeom>
        </p:spPr>
      </p:pic>
      <p:sp>
        <p:nvSpPr>
          <p:cNvPr id="49" name="テキスト ボックス 48"/>
          <p:cNvSpPr txBox="1"/>
          <p:nvPr/>
        </p:nvSpPr>
        <p:spPr bwMode="ltGray">
          <a:xfrm>
            <a:off x="2148621" y="8800525"/>
            <a:ext cx="326243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説明会の参加申込方法</a:t>
            </a:r>
            <a:endParaRPr kumimoji="1" lang="ja-JP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195069" y="4829992"/>
            <a:ext cx="1446663" cy="428725"/>
            <a:chOff x="269837" y="4696696"/>
            <a:chExt cx="2345228" cy="544070"/>
          </a:xfrm>
        </p:grpSpPr>
        <p:grpSp>
          <p:nvGrpSpPr>
            <p:cNvPr id="47" name="グループ化 46"/>
            <p:cNvGrpSpPr/>
            <p:nvPr/>
          </p:nvGrpSpPr>
          <p:grpSpPr>
            <a:xfrm>
              <a:off x="269837" y="4696696"/>
              <a:ext cx="2345228" cy="544043"/>
              <a:chOff x="1530736" y="4800373"/>
              <a:chExt cx="2345228" cy="440352"/>
            </a:xfrm>
          </p:grpSpPr>
          <p:sp>
            <p:nvSpPr>
              <p:cNvPr id="50" name="ホームベース 49"/>
              <p:cNvSpPr/>
              <p:nvPr/>
            </p:nvSpPr>
            <p:spPr>
              <a:xfrm>
                <a:off x="1530736" y="4800373"/>
                <a:ext cx="2345228" cy="440352"/>
              </a:xfrm>
              <a:prstGeom prst="homePlate">
                <a:avLst/>
              </a:prstGeom>
              <a:solidFill>
                <a:srgbClr val="F7C5C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ホームベース 50"/>
              <p:cNvSpPr/>
              <p:nvPr/>
            </p:nvSpPr>
            <p:spPr>
              <a:xfrm>
                <a:off x="1530736" y="4800373"/>
                <a:ext cx="1976740" cy="440341"/>
              </a:xfrm>
              <a:prstGeom prst="homePlate">
                <a:avLst/>
              </a:prstGeom>
              <a:solidFill>
                <a:srgbClr val="E024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8" name="テキスト ボックス 47"/>
            <p:cNvSpPr txBox="1"/>
            <p:nvPr/>
          </p:nvSpPr>
          <p:spPr>
            <a:xfrm>
              <a:off x="508493" y="4816009"/>
              <a:ext cx="1499426" cy="424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  <a:spcAft>
                  <a:spcPts val="600"/>
                </a:spcAft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第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部</a:t>
              </a:r>
              <a:endParaRPr kumimoji="1"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66" name="テキスト ボックス 65"/>
          <p:cNvSpPr txBox="1"/>
          <p:nvPr/>
        </p:nvSpPr>
        <p:spPr>
          <a:xfrm>
            <a:off x="42871" y="7109007"/>
            <a:ext cx="442372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未利用農林水産物を活用した</a:t>
            </a:r>
            <a:endParaRPr kumimoji="1" lang="en-US" altLang="ja-JP" b="1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新商品開発事業の公募について」</a:t>
            </a:r>
            <a:endParaRPr kumimoji="1" lang="en-US" altLang="ja-JP" b="1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kumimoji="1" lang="ja-JP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大阪府立環境農林水産総合研究所　食品グループ</a:t>
            </a:r>
            <a:endParaRPr kumimoji="1" lang="en-US" altLang="ja-JP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620399" y="4919751"/>
            <a:ext cx="2863780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５－１４：５０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620399" y="6613251"/>
            <a:ext cx="266378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kumimoji="1" lang="ja-JP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kumimoji="1" lang="en-US" altLang="ja-JP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：００－１５：５０</a:t>
            </a:r>
            <a:endParaRPr kumimoji="1" lang="en-US" altLang="ja-JP" b="1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13328" y="5397717"/>
            <a:ext cx="4500860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「未利用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農林水産物に命を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吹き込む」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500"/>
              </a:lnSpc>
              <a:spcAft>
                <a:spcPts val="600"/>
              </a:spcAft>
            </a:pP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株式会社ロスゼロ　代表取締役社長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"/>
              </a:lnSpc>
              <a:spcAft>
                <a:spcPts val="600"/>
              </a:spcAft>
            </a:pP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文  美月 氏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2339122" y="1619620"/>
            <a:ext cx="5647023" cy="957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 </a:t>
            </a:r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（水）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－１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</a:p>
        </p:txBody>
      </p:sp>
      <p:grpSp>
        <p:nvGrpSpPr>
          <p:cNvPr id="7" name="グループ化 6"/>
          <p:cNvGrpSpPr>
            <a:grpSpLocks noChangeAspect="1"/>
          </p:cNvGrpSpPr>
          <p:nvPr/>
        </p:nvGrpSpPr>
        <p:grpSpPr>
          <a:xfrm>
            <a:off x="109213" y="51028"/>
            <a:ext cx="1671785" cy="559702"/>
            <a:chOff x="-2224628" y="4327737"/>
            <a:chExt cx="2258113" cy="756000"/>
          </a:xfrm>
        </p:grpSpPr>
        <p:sp>
          <p:nvSpPr>
            <p:cNvPr id="6" name="正方形/長方形 5"/>
            <p:cNvSpPr/>
            <p:nvPr/>
          </p:nvSpPr>
          <p:spPr>
            <a:xfrm>
              <a:off x="-2224628" y="4327737"/>
              <a:ext cx="2258113" cy="756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2104916" y="4338449"/>
              <a:ext cx="2018691" cy="720000"/>
            </a:xfrm>
            <a:prstGeom prst="rect">
              <a:avLst/>
            </a:prstGeom>
          </p:spPr>
        </p:pic>
      </p:grpSp>
      <p:grpSp>
        <p:nvGrpSpPr>
          <p:cNvPr id="9" name="グループ化 8"/>
          <p:cNvGrpSpPr/>
          <p:nvPr/>
        </p:nvGrpSpPr>
        <p:grpSpPr>
          <a:xfrm>
            <a:off x="4371340" y="4924011"/>
            <a:ext cx="3016143" cy="3543782"/>
            <a:chOff x="4432300" y="4649691"/>
            <a:chExt cx="3016143" cy="3543782"/>
          </a:xfrm>
        </p:grpSpPr>
        <p:sp>
          <p:nvSpPr>
            <p:cNvPr id="70" name="テキスト ボックス 69"/>
            <p:cNvSpPr txBox="1"/>
            <p:nvPr/>
          </p:nvSpPr>
          <p:spPr>
            <a:xfrm>
              <a:off x="4465084" y="6798383"/>
              <a:ext cx="2953446" cy="1323439"/>
            </a:xfrm>
            <a:prstGeom prst="rect">
              <a:avLst/>
            </a:prstGeom>
            <a:noFill/>
            <a:ln>
              <a:noFill/>
              <a:prstDash val="sysDash"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  <a:spcAft>
                  <a:spcPts val="600"/>
                </a:spcAft>
              </a:pPr>
              <a:r>
                <a:rPr kumimoji="1"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●講師</a:t>
              </a:r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プロフィール</a:t>
              </a:r>
              <a:endPara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800"/>
                </a:lnSpc>
                <a:spcAft>
                  <a:spcPts val="600"/>
                </a:spcAft>
              </a:pPr>
              <a:r>
                <a:rPr kumimoji="1"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各地で発生した未利用食品のアップサイクルなどの有効</a:t>
              </a:r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活用の</a:t>
              </a:r>
              <a:r>
                <a:rPr kumimoji="1"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推進や食品ロス削減に取組み、大阪府と連携協定を結んでいます。</a:t>
              </a:r>
              <a:endParaRPr kumimoji="1" lang="en-US" altLang="ja-JP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8691" y="4801960"/>
              <a:ext cx="1785497" cy="196991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3" name="角丸四角形 2"/>
            <p:cNvSpPr/>
            <p:nvPr/>
          </p:nvSpPr>
          <p:spPr>
            <a:xfrm>
              <a:off x="4432300" y="4649691"/>
              <a:ext cx="3016143" cy="3543782"/>
            </a:xfrm>
            <a:prstGeom prst="roundRect">
              <a:avLst>
                <a:gd name="adj" fmla="val 4450"/>
              </a:avLst>
            </a:prstGeom>
            <a:noFill/>
            <a:ln w="19050">
              <a:solidFill>
                <a:srgbClr val="E0243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1" name="テキスト ボックス 40"/>
          <p:cNvSpPr txBox="1"/>
          <p:nvPr/>
        </p:nvSpPr>
        <p:spPr>
          <a:xfrm>
            <a:off x="2291182" y="2671905"/>
            <a:ext cx="5647023" cy="509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大阪産業創造館（大阪市中央区）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６階 会議室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（定員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 先着順）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320158" y="3339224"/>
            <a:ext cx="5647023" cy="228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23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 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（月） 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466232" y="1634221"/>
            <a:ext cx="882901" cy="650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endParaRPr kumimoji="1" lang="en-US" altLang="ja-JP" sz="12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日時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466232" y="2294469"/>
            <a:ext cx="882901" cy="650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endParaRPr kumimoji="1" lang="en-US" altLang="ja-JP" sz="12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場所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934165" y="2920846"/>
            <a:ext cx="1414968" cy="650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endParaRPr kumimoji="1" lang="en-US" altLang="ja-JP" sz="12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申込締切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42430" y="9722268"/>
            <a:ext cx="2033022" cy="417030"/>
          </a:xfrm>
          <a:prstGeom prst="rect">
            <a:avLst/>
          </a:prstGeom>
        </p:spPr>
      </p:pic>
      <p:grpSp>
        <p:nvGrpSpPr>
          <p:cNvPr id="54" name="グループ化 53"/>
          <p:cNvGrpSpPr/>
          <p:nvPr/>
        </p:nvGrpSpPr>
        <p:grpSpPr>
          <a:xfrm>
            <a:off x="312719" y="8109310"/>
            <a:ext cx="3357478" cy="392535"/>
            <a:chOff x="425693" y="8965855"/>
            <a:chExt cx="3357478" cy="392535"/>
          </a:xfrm>
        </p:grpSpPr>
        <p:sp>
          <p:nvSpPr>
            <p:cNvPr id="59" name="角丸四角形 58"/>
            <p:cNvSpPr/>
            <p:nvPr/>
          </p:nvSpPr>
          <p:spPr>
            <a:xfrm>
              <a:off x="425693" y="8965855"/>
              <a:ext cx="3357478" cy="358482"/>
            </a:xfrm>
            <a:prstGeom prst="roundRect">
              <a:avLst/>
            </a:prstGeom>
            <a:solidFill>
              <a:srgbClr val="E024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933642" y="8989058"/>
              <a:ext cx="24929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事業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の詳細は裏面へ！</a:t>
              </a:r>
              <a:endPara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8" name="グループ化 67"/>
          <p:cNvGrpSpPr/>
          <p:nvPr/>
        </p:nvGrpSpPr>
        <p:grpSpPr>
          <a:xfrm>
            <a:off x="5391881" y="1870195"/>
            <a:ext cx="1666909" cy="650682"/>
            <a:chOff x="244965" y="8979532"/>
            <a:chExt cx="4540142" cy="395048"/>
          </a:xfrm>
          <a:solidFill>
            <a:srgbClr val="E0243A"/>
          </a:solidFill>
        </p:grpSpPr>
        <p:sp>
          <p:nvSpPr>
            <p:cNvPr id="73" name="楕円 72"/>
            <p:cNvSpPr/>
            <p:nvPr/>
          </p:nvSpPr>
          <p:spPr>
            <a:xfrm>
              <a:off x="244965" y="8979532"/>
              <a:ext cx="4540142" cy="39504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691759" y="9086257"/>
              <a:ext cx="3646551" cy="2242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参加費無料</a:t>
              </a:r>
              <a:endPara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83" name="グループ化 82"/>
          <p:cNvGrpSpPr/>
          <p:nvPr/>
        </p:nvGrpSpPr>
        <p:grpSpPr>
          <a:xfrm>
            <a:off x="195069" y="6520720"/>
            <a:ext cx="1446663" cy="428725"/>
            <a:chOff x="269837" y="4696696"/>
            <a:chExt cx="2345228" cy="544070"/>
          </a:xfrm>
        </p:grpSpPr>
        <p:grpSp>
          <p:nvGrpSpPr>
            <p:cNvPr id="84" name="グループ化 83"/>
            <p:cNvGrpSpPr/>
            <p:nvPr/>
          </p:nvGrpSpPr>
          <p:grpSpPr>
            <a:xfrm>
              <a:off x="269837" y="4696696"/>
              <a:ext cx="2345228" cy="544043"/>
              <a:chOff x="1530736" y="4800373"/>
              <a:chExt cx="2345228" cy="440352"/>
            </a:xfrm>
          </p:grpSpPr>
          <p:sp>
            <p:nvSpPr>
              <p:cNvPr id="88" name="ホームベース 87"/>
              <p:cNvSpPr/>
              <p:nvPr/>
            </p:nvSpPr>
            <p:spPr>
              <a:xfrm>
                <a:off x="1530736" y="4800373"/>
                <a:ext cx="2345228" cy="440352"/>
              </a:xfrm>
              <a:prstGeom prst="homePlate">
                <a:avLst/>
              </a:prstGeom>
              <a:solidFill>
                <a:srgbClr val="F7C5C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" name="ホームベース 88"/>
              <p:cNvSpPr/>
              <p:nvPr/>
            </p:nvSpPr>
            <p:spPr>
              <a:xfrm>
                <a:off x="1530736" y="4800373"/>
                <a:ext cx="1976740" cy="440341"/>
              </a:xfrm>
              <a:prstGeom prst="homePlate">
                <a:avLst/>
              </a:prstGeom>
              <a:solidFill>
                <a:srgbClr val="E024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87" name="テキスト ボックス 86"/>
            <p:cNvSpPr txBox="1"/>
            <p:nvPr/>
          </p:nvSpPr>
          <p:spPr>
            <a:xfrm>
              <a:off x="508493" y="4816009"/>
              <a:ext cx="1499426" cy="424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  <a:spcAft>
                  <a:spcPts val="600"/>
                </a:spcAft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第</a:t>
              </a:r>
              <a:r>
                <a:rPr kumimoji="1" lang="en-US" altLang="ja-JP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部</a:t>
              </a:r>
              <a:endParaRPr kumimoji="1"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587565" y="3778095"/>
            <a:ext cx="7311947" cy="552399"/>
            <a:chOff x="268053" y="3737065"/>
            <a:chExt cx="7311947" cy="552399"/>
          </a:xfrm>
        </p:grpSpPr>
        <p:sp>
          <p:nvSpPr>
            <p:cNvPr id="90" name="テキスト ボックス 89"/>
            <p:cNvSpPr txBox="1"/>
            <p:nvPr/>
          </p:nvSpPr>
          <p:spPr>
            <a:xfrm>
              <a:off x="602106" y="3766244"/>
              <a:ext cx="6977894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環農水研と</a:t>
              </a:r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共同で</a:t>
              </a:r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「未利用農林水産物を活用して新商品開発をしたい！」</a:t>
              </a:r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と</a:t>
              </a:r>
              <a:endPara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お考えの事</a:t>
              </a:r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業者の</a:t>
              </a:r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方へ</a:t>
              </a:r>
              <a:endPara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268053" y="3737065"/>
              <a:ext cx="2993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 smtClean="0">
                  <a:solidFill>
                    <a:srgbClr val="E0243A"/>
                  </a:solidFill>
                </a:rPr>
                <a:t>▶</a:t>
              </a:r>
              <a:endParaRPr kumimoji="1" lang="ja-JP" altLang="en-US" sz="1600" dirty="0">
                <a:solidFill>
                  <a:srgbClr val="E0243A"/>
                </a:solidFill>
              </a:endParaRPr>
            </a:p>
          </p:txBody>
        </p:sp>
      </p:grpSp>
      <p:grpSp>
        <p:nvGrpSpPr>
          <p:cNvPr id="92" name="グループ化 91"/>
          <p:cNvGrpSpPr/>
          <p:nvPr/>
        </p:nvGrpSpPr>
        <p:grpSpPr>
          <a:xfrm>
            <a:off x="587565" y="4326457"/>
            <a:ext cx="7311947" cy="338554"/>
            <a:chOff x="268053" y="3737065"/>
            <a:chExt cx="7311947" cy="338554"/>
          </a:xfrm>
        </p:grpSpPr>
        <p:sp>
          <p:nvSpPr>
            <p:cNvPr id="93" name="テキスト ボックス 92"/>
            <p:cNvSpPr txBox="1"/>
            <p:nvPr/>
          </p:nvSpPr>
          <p:spPr>
            <a:xfrm>
              <a:off x="602106" y="3766244"/>
              <a:ext cx="697789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SDGs Goal 12</a:t>
              </a:r>
              <a:r>
                <a:rPr lang="ja-JP" altLang="en-US" sz="1400" i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「</a:t>
              </a:r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つかう責任 つくる責任」への貢献</a:t>
              </a:r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に関する講演会も開催！</a:t>
              </a:r>
              <a:endPara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268053" y="3737065"/>
              <a:ext cx="2993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 smtClean="0">
                  <a:solidFill>
                    <a:srgbClr val="E0243A"/>
                  </a:solidFill>
                </a:rPr>
                <a:t>▶</a:t>
              </a:r>
              <a:endParaRPr kumimoji="1" lang="ja-JP" altLang="en-US" sz="1600" dirty="0">
                <a:solidFill>
                  <a:srgbClr val="E0243A"/>
                </a:solidFill>
              </a:endParaRPr>
            </a:p>
          </p:txBody>
        </p:sp>
      </p:grpSp>
      <p:sp>
        <p:nvSpPr>
          <p:cNvPr id="95" name="正方形/長方形 94"/>
          <p:cNvSpPr/>
          <p:nvPr/>
        </p:nvSpPr>
        <p:spPr>
          <a:xfrm>
            <a:off x="337374" y="10048729"/>
            <a:ext cx="68766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ja-JP" altLang="en-US" sz="1400" dirty="0">
                <a:solidFill>
                  <a:srgbClr val="FD853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オンライン配信（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Zoom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同時開催します（定員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100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　先着順）。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400"/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お申込み時に選択していただき、視聴方法は後日メールでご連絡いたします。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27317" y="9267509"/>
            <a:ext cx="299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E0243A"/>
                </a:solidFill>
              </a:rPr>
              <a:t>▶</a:t>
            </a:r>
            <a:endParaRPr kumimoji="1" lang="ja-JP" altLang="en-US" sz="1600" dirty="0">
              <a:solidFill>
                <a:srgbClr val="E0243A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27317" y="10022272"/>
            <a:ext cx="299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E0243A"/>
                </a:solidFill>
              </a:rPr>
              <a:t>▶</a:t>
            </a:r>
            <a:endParaRPr kumimoji="1" lang="ja-JP" altLang="en-US" sz="1600" dirty="0">
              <a:solidFill>
                <a:srgbClr val="E024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323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しずく</Template>
  <TotalTime>0</TotalTime>
  <Words>490</Words>
  <Application>Microsoft Office PowerPoint</Application>
  <PresentationFormat>ユーザー設定</PresentationFormat>
  <Paragraphs>69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ＭＳ Ｐゴシック</vt:lpstr>
      <vt:lpstr>UD デジタル 教科書体 NP-B</vt:lpstr>
      <vt:lpstr>メイリオ</vt:lpstr>
      <vt:lpstr>游ゴシック</vt:lpstr>
      <vt:lpstr>游ゴシック Light</vt:lpstr>
      <vt:lpstr>Arial</vt:lpstr>
      <vt:lpstr>Calibri</vt:lpstr>
      <vt:lpstr>Calibri Light</vt:lpstr>
      <vt:lpstr>Wingdings 2</vt:lpstr>
      <vt:lpstr>Office Theme</vt:lpstr>
      <vt:lpstr>HDOfficeLightV0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募集案内チラシ_R5テーマ設定型共同研究（2022年12月8日）_大阪環農水研</dc:title>
  <dc:creator/>
  <cp:lastModifiedBy/>
  <cp:revision>1</cp:revision>
  <dcterms:created xsi:type="dcterms:W3CDTF">2022-12-07T07:34:54Z</dcterms:created>
  <dcterms:modified xsi:type="dcterms:W3CDTF">2022-12-07T07:35:12Z</dcterms:modified>
</cp:coreProperties>
</file>