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"/>
  </p:notesMasterIdLst>
  <p:sldIdLst>
    <p:sldId id="263" r:id="rId2"/>
    <p:sldId id="262" r:id="rId3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031"/>
    <a:srgbClr val="002060"/>
    <a:srgbClr val="B41848"/>
    <a:srgbClr val="003399"/>
    <a:srgbClr val="0033CC"/>
    <a:srgbClr val="6699FF"/>
    <a:srgbClr val="FFFF99"/>
    <a:srgbClr val="2F5597"/>
    <a:srgbClr val="CC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2510" y="62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4" y="2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137A9A88-F5F7-4304-8CE8-3003AF19B439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41425"/>
            <a:ext cx="2387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77028"/>
            <a:ext cx="5437506" cy="3908187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4" y="9428800"/>
            <a:ext cx="2945448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C18227BF-0A9B-4FD6-A084-508BE4859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5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4287" y="9189633"/>
            <a:ext cx="7748588" cy="16037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29AD55-3CD0-4532-4C4D-C777AC20F6C0}"/>
              </a:ext>
            </a:extLst>
          </p:cNvPr>
          <p:cNvSpPr/>
          <p:nvPr/>
        </p:nvSpPr>
        <p:spPr>
          <a:xfrm>
            <a:off x="28538" y="162522"/>
            <a:ext cx="4345229" cy="3096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9" name="正方形/長方形 5908"/>
          <p:cNvSpPr/>
          <p:nvPr/>
        </p:nvSpPr>
        <p:spPr>
          <a:xfrm>
            <a:off x="1303537" y="9257573"/>
            <a:ext cx="641851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大阪府中部農と緑の総合事務所農の普及課　担当：瓜生、有吉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072-922-3070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（直通）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072-991-8281</a:t>
            </a:r>
          </a:p>
          <a:p>
            <a:pPr>
              <a:spcBef>
                <a:spcPts val="600"/>
              </a:spcBef>
            </a:pP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柏原市産業振興課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072-972-1554</a:t>
            </a:r>
          </a:p>
          <a:p>
            <a:endParaRPr lang="en-US" altLang="ja-JP" sz="14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4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91878" y="3478310"/>
            <a:ext cx="7224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ご自身で経営している直売所の商品を増やしたい！農園の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のために加工品を活用したい！そのような農家の方向けに、</a:t>
            </a:r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ぶどうを例に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委託製造（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OEM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）による加工品の導入手法と、先進事例を学ぶ研修会を開催します！！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興味のある方はぜひご参加ください！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7264" y="821935"/>
            <a:ext cx="3619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農産加工</a:t>
            </a:r>
            <a:r>
              <a:rPr kumimoji="1"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研修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4790" y="10282685"/>
            <a:ext cx="72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共　催　　大阪府（中部農と緑の総合事務所、流通対策室）　柏原市　ＪＡ大阪中河内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運　営　　（地独）大阪府立環境農林水産総合研究所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318384" y="187540"/>
            <a:ext cx="3514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2022</a:t>
            </a:r>
            <a:r>
              <a:rPr lang="ja-JP" altLang="en-US" sz="20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年</a:t>
            </a:r>
            <a:endParaRPr lang="en-US" altLang="ja-JP" sz="2000" dirty="0">
              <a:solidFill>
                <a:srgbClr val="7A103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tabLst>
                <a:tab pos="85725" algn="l"/>
              </a:tabLst>
            </a:pPr>
            <a:r>
              <a:rPr lang="en-US" altLang="ja-JP" sz="4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4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2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（金）　   　</a:t>
            </a:r>
            <a:r>
              <a:rPr lang="en-US" altLang="ja-JP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13:30</a:t>
            </a:r>
            <a:r>
              <a:rPr lang="ja-JP" altLang="en-US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16:30</a:t>
            </a:r>
            <a:endParaRPr lang="en-US" altLang="ja-JP" sz="2400" dirty="0">
              <a:solidFill>
                <a:srgbClr val="7A103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62146" y="1758022"/>
            <a:ext cx="34188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柏原市役所新庁舎</a:t>
            </a:r>
            <a:endParaRPr lang="en-US" altLang="ja-JP" sz="2800" dirty="0">
              <a:solidFill>
                <a:schemeClr val="accent3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3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４階 大会議室</a:t>
            </a:r>
            <a:endParaRPr lang="ja-JP" altLang="en-US" sz="2800" dirty="0">
              <a:solidFill>
                <a:schemeClr val="accent3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102459" y="4794424"/>
            <a:ext cx="5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（株）瀧田農産加工研究所 代表取締役社長</a:t>
            </a:r>
            <a:r>
              <a:rPr lang="ja-JP" altLang="en-US" sz="12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b="1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瀧田 圭樹</a:t>
            </a:r>
            <a:r>
              <a:rPr lang="ja-JP" altLang="en-US" sz="2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氏</a:t>
            </a:r>
            <a:endParaRPr lang="ja-JP" altLang="en-US" sz="2800" dirty="0">
              <a:solidFill>
                <a:srgbClr val="7A103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DC937D-6873-7493-4794-03CCEC6F90A4}"/>
              </a:ext>
            </a:extLst>
          </p:cNvPr>
          <p:cNvSpPr txBox="1"/>
          <p:nvPr/>
        </p:nvSpPr>
        <p:spPr>
          <a:xfrm>
            <a:off x="18435" y="239261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＼加工品を導入してみたい！／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B7359B1-9CBD-4F14-CC18-FCF44261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t="17369"/>
          <a:stretch/>
        </p:blipFill>
        <p:spPr>
          <a:xfrm>
            <a:off x="484821" y="5213573"/>
            <a:ext cx="1474903" cy="183647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DC873E2-DC70-52CD-5505-1FC35132C7B6}"/>
              </a:ext>
            </a:extLst>
          </p:cNvPr>
          <p:cNvSpPr txBox="1"/>
          <p:nvPr/>
        </p:nvSpPr>
        <p:spPr>
          <a:xfrm>
            <a:off x="537893" y="9318362"/>
            <a:ext cx="1120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8538" y="2870507"/>
            <a:ext cx="4345229" cy="452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参加費無料・要申込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2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39940" y="5187790"/>
            <a:ext cx="5330455" cy="75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講演タイトル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“</a:t>
            </a:r>
            <a:r>
              <a:rPr lang="ja-JP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加工品で成功する農家は「ほんのひと握り」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     覚悟をもって諦めずに挑戦すれば、得るものが必ずある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!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”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0614" y="4751558"/>
            <a:ext cx="7399782" cy="42629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537893" y="9318362"/>
            <a:ext cx="11205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37893" y="10149359"/>
            <a:ext cx="11205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6" y="7332209"/>
            <a:ext cx="1553214" cy="1553214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172145" y="7219454"/>
            <a:ext cx="5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なやファーム</a:t>
            </a:r>
            <a:r>
              <a:rPr lang="ja-JP" altLang="en-US" sz="12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b="1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納家 正弥 </a:t>
            </a:r>
            <a:r>
              <a:rPr lang="ja-JP" altLang="en-US" sz="2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氏</a:t>
            </a:r>
            <a:endParaRPr lang="ja-JP" altLang="en-US" sz="2800" dirty="0">
              <a:solidFill>
                <a:srgbClr val="7A103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39941" y="7701611"/>
            <a:ext cx="5087958" cy="118237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 descr="https://img.resizing.net/projects/d63e60da-caac-477e-9622-4c9ca2a129b8/upload/images/cbc7b61a-ce0a-4c26-b115-03493791f87c/vAwwZ3qA7RiDPBw_TrH_ihI1e.XRYMJZ3/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2651" y="7822489"/>
            <a:ext cx="1215904" cy="9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2237882" y="5959456"/>
            <a:ext cx="5090017" cy="1150058"/>
          </a:xfrm>
          <a:prstGeom prst="rect">
            <a:avLst/>
          </a:prstGeom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関西広域連合広域産業振興農林水産アドバイザー、大阪府農山漁村発イノベーションプランナー、食の６次産業化プロデューサー（レベル４）</a:t>
            </a:r>
            <a:endParaRPr lang="en-US" altLang="zh-TW" sz="115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いちごバターやミカンジュース等、各地の農業生産者の６次産業化の商品開発に携わる。その他、食品メーカーに対して、農産加工食品のプロデュースや原料調達、ブランディングなどのサポートを行う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8434" y="2812847"/>
            <a:ext cx="497312" cy="4973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812" y="2621869"/>
            <a:ext cx="736966" cy="7369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423" y="2664531"/>
            <a:ext cx="679127" cy="67912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1824" y="2766804"/>
            <a:ext cx="573806" cy="57380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102" y="2848798"/>
            <a:ext cx="566987" cy="56698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142" y="2751347"/>
            <a:ext cx="588810" cy="58881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CD2920-C773-0121-2D15-DFEFA7F9813E}"/>
              </a:ext>
            </a:extLst>
          </p:cNvPr>
          <p:cNvSpPr txBox="1"/>
          <p:nvPr/>
        </p:nvSpPr>
        <p:spPr>
          <a:xfrm>
            <a:off x="321240" y="4625723"/>
            <a:ext cx="113301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講師紹介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70519" y="616040"/>
            <a:ext cx="4132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直売所経営・六次化志向農業者向け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808333">
            <a:off x="3255538" y="1943370"/>
            <a:ext cx="821674" cy="82167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808333">
            <a:off x="471265" y="1973039"/>
            <a:ext cx="830613" cy="83061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86384" y="7724860"/>
            <a:ext cx="3936616" cy="1149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大阪府和泉市で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代目みかん・梅農家として２０１７年に“なやファーム”を開業。　野菜ソムリエ様主催　第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回全国ミカン選手権にて、なやファーム宮川早生みかん「金賞受賞」。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『100% 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越冬みかんのピュアジュース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を委託製造により商品化。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2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8228"/>
              </p:ext>
            </p:extLst>
          </p:nvPr>
        </p:nvGraphicFramePr>
        <p:xfrm>
          <a:off x="438800" y="4278294"/>
          <a:ext cx="6973643" cy="3705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3">
                <a:tc rowSpan="2"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グループ・団体で出席される場合は、全員の名前を記入</a:t>
                      </a: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9981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在住の市町名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（＊必須）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5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番号 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または </a:t>
                      </a: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ご職業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いずれかに〇をし、具体的な生産品目、業種も記入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kumimoji="1" lang="ja-JP" altLang="en-US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　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農業　　　　 ・　　　　その他   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  　　　     　 ）（　</a:t>
                      </a:r>
                      <a:r>
                        <a:rPr kumimoji="1" lang="ja-JP" altLang="en-US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        　　）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例）ぶどう（直売）　　　  　</a:t>
                      </a:r>
                      <a:r>
                        <a:rPr kumimoji="1" lang="ja-JP" altLang="en-US" sz="11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例）〇〇市役所職員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講師に聞いてみたいことがある方、</a:t>
                      </a:r>
                      <a:r>
                        <a:rPr kumimoji="1" lang="ja-JP" altLang="en-US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等がある方で配慮が必要な方はご記入ください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98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6725" y="1025089"/>
            <a:ext cx="7144846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以下のいずれかにより、</a:t>
            </a:r>
            <a:r>
              <a:rPr lang="en-US" altLang="ja-JP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日（火曜日）</a:t>
            </a:r>
            <a:r>
              <a:rPr lang="ja-JP" altLang="en-US" sz="1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申込み多数の場合、</a:t>
            </a:r>
            <a:r>
              <a:rPr lang="ja-JP" altLang="en-US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先着順（２０名）となります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ので、お早めにお申し込みください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①ＦＡＸ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　　下の「研修会申込書」にご記入の上、ＦＡＸを送信してください。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072‐991‐8281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ファックスの誤送信にお気を付けください。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の場合　　下の「研修会申込書」の内容を</a:t>
            </a:r>
            <a:r>
              <a:rPr lang="ja-JP" altLang="en-US" sz="1200" spc="-9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、メールで送信してください。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ﾒｰﾙ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chubunotomidori-g04@sbox.pref.osaka.lg.jp</a:t>
            </a:r>
            <a:r>
              <a:rPr lang="ja-JP" altLang="en-US" sz="900" dirty="0">
                <a:latin typeface="+mn-ea"/>
              </a:rPr>
              <a:t>　　　</a:t>
            </a:r>
            <a:endParaRPr lang="en-US" altLang="ja-JP" sz="300" dirty="0">
              <a:solidFill>
                <a:prstClr val="black"/>
              </a:solidFill>
            </a:endParaRPr>
          </a:p>
          <a:p>
            <a:pPr lvl="0"/>
            <a:r>
              <a:rPr lang="ja-JP" altLang="en-US" sz="1800" dirty="0">
                <a:solidFill>
                  <a:prstClr val="black"/>
                </a:solidFill>
              </a:rPr>
              <a:t>　　</a:t>
            </a:r>
            <a:r>
              <a:rPr lang="ja-JP" altLang="en-US" sz="1400" dirty="0">
                <a:solidFill>
                  <a:prstClr val="black"/>
                </a:solidFill>
              </a:rPr>
              <a:t>　　　　　　　</a:t>
            </a:r>
            <a:r>
              <a:rPr lang="en-US" altLang="ja-JP" sz="1400" dirty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80976" y="496379"/>
            <a:ext cx="63912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【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農産加工研修　参加</a:t>
            </a:r>
            <a:r>
              <a:rPr kumimoji="1" lang="ja-JP" altLang="en-US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</a:t>
            </a:r>
            <a:r>
              <a:rPr kumimoji="1" lang="en-US" altLang="ja-JP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2400" b="1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722" y="1930399"/>
            <a:ext cx="6973643" cy="185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413" y="8853994"/>
            <a:ext cx="393226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＊新型コロナウイルス感染症拡大防止対策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のうえ、研修会を開催しますので、ご理解・ご協力お願い致します。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・新型コロナウイルス感染症拡大の影響等で、研修会を延期または中止する可能性があります。その際の連絡のため使用しますので、 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電話番号は必ずご記入ください。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・当日は、 感染防止のため、マスクの着用、手の消毒、ソーシャルディスタンスの確保等にご協力ください。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・発熱・咳等の症状がみられる方は、参加をご遠慮ください。</a:t>
            </a:r>
          </a:p>
        </p:txBody>
      </p:sp>
      <p:sp>
        <p:nvSpPr>
          <p:cNvPr id="20" name="テキスト ボックス 5"/>
          <p:cNvSpPr txBox="1"/>
          <p:nvPr/>
        </p:nvSpPr>
        <p:spPr>
          <a:xfrm>
            <a:off x="314413" y="8275173"/>
            <a:ext cx="3953720" cy="63682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ご記入いただいた情報は、本研修会の主催団体からの 各種連絡、情報提供等のため使用することがありますので、予めご了承ください。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800" y="2039183"/>
            <a:ext cx="3195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↓大阪府中部農と緑の総合事務所 農の普及課宛</a:t>
            </a: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68135" y="8262473"/>
            <a:ext cx="2804604" cy="226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68134" y="8329315"/>
            <a:ext cx="32657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＜会場＞柏原市役所新庁舎</a:t>
            </a:r>
            <a:endParaRPr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（住所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大阪府柏原市安堂町</a:t>
            </a:r>
            <a:r>
              <a:rPr lang="en-US" altLang="zh-CN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</a:t>
            </a:r>
            <a:r>
              <a:rPr lang="en-US" altLang="zh-CN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55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3618" y="8734518"/>
            <a:ext cx="326575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柏原市役所へのアクセスはこちら</a:t>
            </a:r>
            <a:endParaRPr kumimoji="1"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2" y="9001121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1</TotalTime>
  <Words>841</Words>
  <Application>Microsoft Office PowerPoint</Application>
  <PresentationFormat>ユーザー設定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HGP創英角ｺﾞｼｯｸUB</vt:lpstr>
      <vt:lpstr>HGS創英角ｺﾞｼｯｸUB</vt:lpstr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農産加工研修チラシ及び申込書（大阪環農水研）</dc:title>
  <dc:creator>大阪府立環境農林水産総合研究所</dc:creator>
  <cp:lastModifiedBy>西田　真子</cp:lastModifiedBy>
  <cp:revision>2</cp:revision>
  <dcterms:created xsi:type="dcterms:W3CDTF">2015-04-28T11:41:26Z</dcterms:created>
  <dcterms:modified xsi:type="dcterms:W3CDTF">2022-10-04T04:07:40Z</dcterms:modified>
</cp:coreProperties>
</file>