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76" r:id="rId1"/>
  </p:sldMasterIdLst>
  <p:notesMasterIdLst>
    <p:notesMasterId r:id="rId3"/>
  </p:notesMasterIdLst>
  <p:handoutMasterIdLst>
    <p:handoutMasterId r:id="rId4"/>
  </p:handoutMasterIdLst>
  <p:sldIdLst>
    <p:sldId id="262" r:id="rId2"/>
  </p:sldIdLst>
  <p:sldSz cx="7775575" cy="10907713"/>
  <p:notesSz cx="7104063" cy="10234613"/>
  <p:kinsoku lang="ja-JP" invalStChars="、。，．・：；？！゛゜ヽヾゝゞ々ー’”）〕］｝〉》」』】°‰′″℃￠％ぁぃぅぇぉっゃゅょゎァィゥェォッャュョヮヵヶ!%),.:;?]}｡｣､･ｧｨｩｪｫｬｭｮｯｰﾞﾟ" invalEndChars="‘“（〔［｛〈《「『【￥＄$([\{｢￡"/>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69" userDrawn="1">
          <p15:clr>
            <a:srgbClr val="A4A3A4"/>
          </p15:clr>
        </p15:guide>
        <p15:guide id="2" pos="2449">
          <p15:clr>
            <a:srgbClr val="A4A3A4"/>
          </p15:clr>
        </p15:guide>
        <p15:guide id="3" pos="249" userDrawn="1">
          <p15:clr>
            <a:srgbClr val="A4A3A4"/>
          </p15:clr>
        </p15:guide>
        <p15:guide id="4" pos="4649" userDrawn="1">
          <p15:clr>
            <a:srgbClr val="A4A3A4"/>
          </p15:clr>
        </p15:guide>
        <p15:guide id="5" pos="657"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CCFF33"/>
    <a:srgbClr val="99FF66"/>
    <a:srgbClr val="66FF33"/>
    <a:srgbClr val="006600"/>
    <a:srgbClr val="DD087B"/>
    <a:srgbClr val="0075B8"/>
    <a:srgbClr val="1B973B"/>
    <a:srgbClr val="E5011E"/>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78" autoAdjust="0"/>
    <p:restoredTop sz="95701" autoAdjust="0"/>
  </p:normalViewPr>
  <p:slideViewPr>
    <p:cSldViewPr snapToGrid="0">
      <p:cViewPr varScale="1">
        <p:scale>
          <a:sx n="53" d="100"/>
          <a:sy n="53" d="100"/>
        </p:scale>
        <p:origin x="2069" y="67"/>
      </p:cViewPr>
      <p:guideLst>
        <p:guide orient="horz" pos="4569"/>
        <p:guide pos="2449"/>
        <p:guide pos="249"/>
        <p:guide pos="4649"/>
        <p:guide pos="657"/>
      </p:guideLst>
    </p:cSldViewPr>
  </p:slideViewPr>
  <p:notesTextViewPr>
    <p:cViewPr>
      <p:scale>
        <a:sx n="1" d="1"/>
        <a:sy n="1" d="1"/>
      </p:scale>
      <p:origin x="0" y="0"/>
    </p:cViewPr>
  </p:notesTextViewPr>
  <p:notesViewPr>
    <p:cSldViewPr snapToGrid="0">
      <p:cViewPr varScale="1">
        <p:scale>
          <a:sx n="70" d="100"/>
          <a:sy n="70" d="100"/>
        </p:scale>
        <p:origin x="-2148" y="-108"/>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5"/>
            <a:ext cx="3078941" cy="511499"/>
          </a:xfrm>
          <a:prstGeom prst="rect">
            <a:avLst/>
          </a:prstGeom>
        </p:spPr>
        <p:txBody>
          <a:bodyPr vert="horz" lIns="89113" tIns="44558" rIns="89113" bIns="44558"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4023591" y="5"/>
            <a:ext cx="3078941" cy="511499"/>
          </a:xfrm>
          <a:prstGeom prst="rect">
            <a:avLst/>
          </a:prstGeom>
        </p:spPr>
        <p:txBody>
          <a:bodyPr vert="horz" lIns="89113" tIns="44558" rIns="89113" bIns="44558" rtlCol="0"/>
          <a:lstStyle>
            <a:lvl1pPr algn="r">
              <a:defRPr sz="1200"/>
            </a:lvl1pPr>
          </a:lstStyle>
          <a:p>
            <a:fld id="{EA4C0380-2DE9-498B-B68D-60B46204BA80}" type="datetimeFigureOut">
              <a:rPr kumimoji="1" lang="ja-JP" altLang="en-US" smtClean="0"/>
              <a:t>2023/11/21</a:t>
            </a:fld>
            <a:endParaRPr kumimoji="1" lang="ja-JP" altLang="en-US" dirty="0"/>
          </a:p>
        </p:txBody>
      </p:sp>
      <p:sp>
        <p:nvSpPr>
          <p:cNvPr id="4" name="フッター プレースホルダー 3"/>
          <p:cNvSpPr>
            <a:spLocks noGrp="1"/>
          </p:cNvSpPr>
          <p:nvPr>
            <p:ph type="ftr" sz="quarter" idx="2"/>
          </p:nvPr>
        </p:nvSpPr>
        <p:spPr>
          <a:xfrm>
            <a:off x="6" y="9721569"/>
            <a:ext cx="3078941" cy="511498"/>
          </a:xfrm>
          <a:prstGeom prst="rect">
            <a:avLst/>
          </a:prstGeom>
        </p:spPr>
        <p:txBody>
          <a:bodyPr vert="horz" lIns="89113" tIns="44558" rIns="89113" bIns="44558"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4023591" y="9721569"/>
            <a:ext cx="3078941" cy="511498"/>
          </a:xfrm>
          <a:prstGeom prst="rect">
            <a:avLst/>
          </a:prstGeom>
        </p:spPr>
        <p:txBody>
          <a:bodyPr vert="horz" lIns="89113" tIns="44558" rIns="89113" bIns="44558" rtlCol="0" anchor="b"/>
          <a:lstStyle>
            <a:lvl1pPr algn="r">
              <a:defRPr sz="1200"/>
            </a:lvl1pPr>
          </a:lstStyle>
          <a:p>
            <a:fld id="{78A262EF-70DF-4926-8929-0A60A2E81DC8}" type="slidenum">
              <a:rPr kumimoji="1" lang="ja-JP" altLang="en-US" smtClean="0"/>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9"/>
            <a:ext cx="3078426" cy="513506"/>
          </a:xfrm>
          <a:prstGeom prst="rect">
            <a:avLst/>
          </a:prstGeom>
        </p:spPr>
        <p:txBody>
          <a:bodyPr vert="horz" lIns="94694" tIns="47348" rIns="94694" bIns="4734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4024002" y="9"/>
            <a:ext cx="3078426" cy="513506"/>
          </a:xfrm>
          <a:prstGeom prst="rect">
            <a:avLst/>
          </a:prstGeom>
        </p:spPr>
        <p:txBody>
          <a:bodyPr vert="horz" lIns="94694" tIns="47348" rIns="94694" bIns="47348" rtlCol="0"/>
          <a:lstStyle>
            <a:lvl1pPr algn="r">
              <a:defRPr sz="1200"/>
            </a:lvl1pPr>
          </a:lstStyle>
          <a:p>
            <a:fld id="{70F99883-74AE-4A2C-81B7-5B86A08198C0}" type="datetimeFigureOut">
              <a:rPr kumimoji="1" lang="ja-JP" altLang="en-US" smtClean="0"/>
              <a:t>2023/11/21</a:t>
            </a:fld>
            <a:endParaRPr kumimoji="1" lang="ja-JP" altLang="en-US" dirty="0"/>
          </a:p>
        </p:txBody>
      </p:sp>
      <p:sp>
        <p:nvSpPr>
          <p:cNvPr id="4" name="スライド イメージ プレースホルダー 3"/>
          <p:cNvSpPr>
            <a:spLocks noGrp="1" noRot="1" noChangeAspect="1"/>
          </p:cNvSpPr>
          <p:nvPr>
            <p:ph type="sldImg" idx="2"/>
          </p:nvPr>
        </p:nvSpPr>
        <p:spPr>
          <a:xfrm>
            <a:off x="2320925" y="1279525"/>
            <a:ext cx="2462213" cy="3454400"/>
          </a:xfrm>
          <a:prstGeom prst="rect">
            <a:avLst/>
          </a:prstGeom>
          <a:noFill/>
          <a:ln w="12700">
            <a:solidFill>
              <a:prstClr val="black"/>
            </a:solidFill>
          </a:ln>
        </p:spPr>
        <p:txBody>
          <a:bodyPr vert="horz" lIns="94694" tIns="47348" rIns="94694" bIns="47348" rtlCol="0" anchor="ctr"/>
          <a:lstStyle/>
          <a:p>
            <a:endParaRPr lang="ja-JP" altLang="en-US" dirty="0"/>
          </a:p>
        </p:txBody>
      </p:sp>
      <p:sp>
        <p:nvSpPr>
          <p:cNvPr id="5" name="ノート プレースホルダー 4"/>
          <p:cNvSpPr>
            <a:spLocks noGrp="1"/>
          </p:cNvSpPr>
          <p:nvPr>
            <p:ph type="body" sz="quarter" idx="3"/>
          </p:nvPr>
        </p:nvSpPr>
        <p:spPr>
          <a:xfrm>
            <a:off x="710407" y="4925413"/>
            <a:ext cx="5683250" cy="4029877"/>
          </a:xfrm>
          <a:prstGeom prst="rect">
            <a:avLst/>
          </a:prstGeom>
        </p:spPr>
        <p:txBody>
          <a:bodyPr vert="horz" lIns="94694" tIns="47348" rIns="94694" bIns="4734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1" y="9721113"/>
            <a:ext cx="3078426" cy="513505"/>
          </a:xfrm>
          <a:prstGeom prst="rect">
            <a:avLst/>
          </a:prstGeom>
        </p:spPr>
        <p:txBody>
          <a:bodyPr vert="horz" lIns="94694" tIns="47348" rIns="94694" bIns="4734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4024002" y="9721113"/>
            <a:ext cx="3078426" cy="513505"/>
          </a:xfrm>
          <a:prstGeom prst="rect">
            <a:avLst/>
          </a:prstGeom>
        </p:spPr>
        <p:txBody>
          <a:bodyPr vert="horz" lIns="94694" tIns="47348" rIns="94694" bIns="47348" rtlCol="0" anchor="b"/>
          <a:lstStyle>
            <a:lvl1pPr algn="r">
              <a:defRPr sz="1200"/>
            </a:lvl1pPr>
          </a:lstStyle>
          <a:p>
            <a:fld id="{ACD93CC5-A9B8-46A1-B8C3-70AA73E05DA2}" type="slidenum">
              <a:rPr kumimoji="1" lang="ja-JP" altLang="en-US" smtClean="0"/>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dirty="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11/21/2023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a:extLst>
              <a:ext uri="{FF2B5EF4-FFF2-40B4-BE49-F238E27FC236}">
                <a16:creationId xmlns:a16="http://schemas.microsoft.com/office/drawing/2014/main" id="{AB2E0E85-2108-4DCC-84C1-451E31C70645}"/>
              </a:ext>
            </a:extLst>
          </p:cNvPr>
          <p:cNvSpPr/>
          <p:nvPr/>
        </p:nvSpPr>
        <p:spPr>
          <a:xfrm>
            <a:off x="-8082" y="6761220"/>
            <a:ext cx="7783657" cy="3699752"/>
          </a:xfrm>
          <a:prstGeom prst="rect">
            <a:avLst/>
          </a:prstGeom>
          <a:solidFill>
            <a:srgbClr val="CCFF66">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j-ea"/>
              <a:ea typeface="+mj-ea"/>
            </a:endParaRPr>
          </a:p>
        </p:txBody>
      </p:sp>
      <p:sp>
        <p:nvSpPr>
          <p:cNvPr id="4" name="テキスト ボックス 3"/>
          <p:cNvSpPr txBox="1"/>
          <p:nvPr/>
        </p:nvSpPr>
        <p:spPr>
          <a:xfrm>
            <a:off x="295864" y="328883"/>
            <a:ext cx="6877601" cy="1385459"/>
          </a:xfrm>
          <a:prstGeom prst="rect">
            <a:avLst/>
          </a:prstGeom>
          <a:noFill/>
        </p:spPr>
        <p:txBody>
          <a:bodyPr wrap="square" lIns="88788" tIns="44394" rIns="88788" bIns="44394" rtlCol="0">
            <a:spAutoFit/>
          </a:bodyPr>
          <a:lstStyle/>
          <a:p>
            <a:r>
              <a:rPr lang="ja-JP" altLang="en-US" sz="1749" dirty="0"/>
              <a:t>ＦＡＸ送付先　　</a:t>
            </a:r>
            <a:r>
              <a:rPr lang="ja-JP" altLang="en-US" sz="1749" b="1" u="sng" dirty="0"/>
              <a:t>０７２－４３８－２０６９</a:t>
            </a:r>
            <a:endParaRPr lang="en-US" altLang="ja-JP" sz="1749" b="1" u="sng" dirty="0"/>
          </a:p>
          <a:p>
            <a:r>
              <a:rPr lang="ja-JP" altLang="en-US" sz="1749" dirty="0"/>
              <a:t>メール送付先　</a:t>
            </a:r>
            <a:r>
              <a:rPr lang="en-US" altLang="ja-JP" sz="1749" b="1" u="sng" dirty="0"/>
              <a:t>senshunotomidori-g04@sbox.pref.osaka.lg.jp</a:t>
            </a:r>
            <a:endParaRPr lang="en-US" altLang="ja-JP" sz="700" dirty="0"/>
          </a:p>
          <a:p>
            <a:r>
              <a:rPr lang="ja-JP" altLang="en-US" sz="1400" dirty="0"/>
              <a:t>　　　　　　　　　　　　大阪府泉州農と緑の総合事務所　農の普及課　中上・西野　宛</a:t>
            </a:r>
            <a:endParaRPr lang="en-US" altLang="ja-JP" sz="1400" dirty="0"/>
          </a:p>
          <a:p>
            <a:r>
              <a:rPr lang="ja-JP" altLang="en-US" sz="1749" dirty="0"/>
              <a:t>申込締切　　　</a:t>
            </a:r>
            <a:r>
              <a:rPr lang="ja-JP" altLang="en-US" sz="1100" dirty="0"/>
              <a:t>　</a:t>
            </a:r>
            <a:r>
              <a:rPr lang="ja-JP" altLang="en-US" sz="1554" u="sng" dirty="0"/>
              <a:t>令和５年</a:t>
            </a:r>
            <a:r>
              <a:rPr lang="en-US" altLang="ja-JP" sz="2422" u="sng" dirty="0" smtClean="0">
                <a:latin typeface="+mj-ea"/>
                <a:ea typeface="+mj-ea"/>
              </a:rPr>
              <a:t>12</a:t>
            </a:r>
            <a:r>
              <a:rPr lang="ja-JP" altLang="en-US" sz="1554" u="sng" dirty="0" smtClean="0"/>
              <a:t>月</a:t>
            </a:r>
            <a:r>
              <a:rPr lang="ja-JP" altLang="en-US" sz="2422" u="sng" dirty="0"/>
              <a:t>５</a:t>
            </a:r>
            <a:r>
              <a:rPr lang="ja-JP" altLang="en-US" sz="1554" u="sng" dirty="0" smtClean="0"/>
              <a:t>日</a:t>
            </a:r>
            <a:r>
              <a:rPr lang="ja-JP" altLang="en-US" sz="1749" u="sng" dirty="0" smtClean="0"/>
              <a:t>（火）</a:t>
            </a:r>
            <a:r>
              <a:rPr lang="ja-JP" altLang="en-US" sz="1749" u="sng" dirty="0"/>
              <a:t>まで</a:t>
            </a:r>
            <a:r>
              <a:rPr lang="ja-JP" altLang="en-US" sz="1749" dirty="0"/>
              <a:t>　</a:t>
            </a:r>
            <a:endParaRPr lang="en-US" altLang="ja-JP" sz="1749" dirty="0"/>
          </a:p>
          <a:p>
            <a:r>
              <a:rPr lang="ja-JP" altLang="en-US" sz="777" dirty="0"/>
              <a:t>　　</a:t>
            </a:r>
            <a:r>
              <a:rPr lang="en-US" altLang="ja-JP" sz="1100" dirty="0"/>
              <a:t>※</a:t>
            </a:r>
            <a:r>
              <a:rPr lang="ja-JP" altLang="en-US" sz="1100" dirty="0"/>
              <a:t>申込多数の場合は原則先着順とし、参加いただく方には別途通知します。</a:t>
            </a:r>
          </a:p>
        </p:txBody>
      </p:sp>
      <p:sp>
        <p:nvSpPr>
          <p:cNvPr id="6" name="テキスト ボックス 5"/>
          <p:cNvSpPr txBox="1"/>
          <p:nvPr/>
        </p:nvSpPr>
        <p:spPr>
          <a:xfrm>
            <a:off x="380193" y="6500536"/>
            <a:ext cx="7099517" cy="253995"/>
          </a:xfrm>
          <a:prstGeom prst="rect">
            <a:avLst/>
          </a:prstGeom>
          <a:noFill/>
        </p:spPr>
        <p:txBody>
          <a:bodyPr wrap="square" lIns="88788" tIns="44394" rIns="88788" bIns="44394" rtlCol="0">
            <a:spAutoFit/>
          </a:bodyPr>
          <a:lstStyle/>
          <a:p>
            <a:r>
              <a:rPr lang="en-US" altLang="ja-JP" sz="1068" dirty="0">
                <a:latin typeface="ＭＳ Ｐゴシック 本文"/>
                <a:ea typeface="Meiryo UI" panose="020B0604030504040204" pitchFamily="50" charset="-128"/>
              </a:rPr>
              <a:t>※</a:t>
            </a:r>
            <a:r>
              <a:rPr lang="ja-JP" altLang="en-US" sz="1068" dirty="0">
                <a:latin typeface="ＭＳ Ｐゴシック 本文"/>
                <a:ea typeface="Meiryo UI" panose="020B0604030504040204" pitchFamily="50" charset="-128"/>
              </a:rPr>
              <a:t>ご記入</a:t>
            </a:r>
            <a:r>
              <a:rPr lang="ja-JP" altLang="en-US" sz="1068" dirty="0">
                <a:latin typeface="+mj-ea"/>
                <a:ea typeface="+mj-ea"/>
              </a:rPr>
              <a:t>いただいた</a:t>
            </a:r>
            <a:r>
              <a:rPr lang="ja-JP" altLang="en-US" sz="1068" dirty="0">
                <a:latin typeface="ＭＳ Ｐゴシック 本文"/>
                <a:ea typeface="Meiryo UI" panose="020B0604030504040204" pitchFamily="50" charset="-128"/>
              </a:rPr>
              <a:t>情報は、主催者からの連絡、情報提供、当日資料等のため使用することがありますので、予めご了承ください。</a:t>
            </a:r>
          </a:p>
        </p:txBody>
      </p:sp>
      <p:sp>
        <p:nvSpPr>
          <p:cNvPr id="8" name="テキスト ボックス 7"/>
          <p:cNvSpPr txBox="1"/>
          <p:nvPr/>
        </p:nvSpPr>
        <p:spPr>
          <a:xfrm>
            <a:off x="5926680" y="283271"/>
            <a:ext cx="1553031" cy="358831"/>
          </a:xfrm>
          <a:prstGeom prst="rect">
            <a:avLst/>
          </a:prstGeom>
          <a:noFill/>
          <a:ln>
            <a:solidFill>
              <a:schemeClr val="tx1"/>
            </a:solidFill>
          </a:ln>
        </p:spPr>
        <p:txBody>
          <a:bodyPr wrap="square" lIns="88788" tIns="44394" rIns="88788" bIns="44394" rtlCol="0">
            <a:spAutoFit/>
          </a:bodyPr>
          <a:lstStyle/>
          <a:p>
            <a:pPr algn="ctr"/>
            <a:r>
              <a:rPr lang="ja-JP" altLang="en-US" sz="1749" dirty="0">
                <a:latin typeface="HGP創英角ｺﾞｼｯｸUB" panose="020B0900000000000000" pitchFamily="50" charset="-128"/>
                <a:ea typeface="HGP創英角ｺﾞｼｯｸUB" panose="020B0900000000000000" pitchFamily="50" charset="-128"/>
              </a:rPr>
              <a:t>参加申込書</a:t>
            </a:r>
          </a:p>
        </p:txBody>
      </p:sp>
      <p:sp>
        <p:nvSpPr>
          <p:cNvPr id="11" name="角丸四角形 10"/>
          <p:cNvSpPr/>
          <p:nvPr/>
        </p:nvSpPr>
        <p:spPr>
          <a:xfrm>
            <a:off x="339229" y="1767100"/>
            <a:ext cx="7035632" cy="376361"/>
          </a:xfrm>
          <a:prstGeom prst="round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8788" tIns="44394" rIns="88788" bIns="44394" rtlCol="0" anchor="ctr"/>
          <a:lstStyle/>
          <a:p>
            <a:pPr algn="ctr"/>
            <a:r>
              <a:rPr lang="ja-JP" altLang="en-US" sz="1749" dirty="0">
                <a:solidFill>
                  <a:schemeClr val="tx1"/>
                </a:solidFill>
              </a:rPr>
              <a:t>「</a:t>
            </a:r>
            <a:r>
              <a:rPr lang="en-US" altLang="ja-JP" sz="1749" dirty="0">
                <a:solidFill>
                  <a:schemeClr val="tx1"/>
                </a:solidFill>
              </a:rPr>
              <a:t>OEM</a:t>
            </a:r>
            <a:r>
              <a:rPr lang="ja-JP" altLang="en-US" sz="1749" dirty="0">
                <a:solidFill>
                  <a:schemeClr val="tx1"/>
                </a:solidFill>
              </a:rPr>
              <a:t>事業者とつながる交流会」　参加申込書</a:t>
            </a:r>
          </a:p>
        </p:txBody>
      </p:sp>
      <p:sp>
        <p:nvSpPr>
          <p:cNvPr id="10" name="正方形/長方形 9"/>
          <p:cNvSpPr/>
          <p:nvPr/>
        </p:nvSpPr>
        <p:spPr>
          <a:xfrm>
            <a:off x="302667" y="10460972"/>
            <a:ext cx="7170240" cy="184666"/>
          </a:xfrm>
          <a:prstGeom prst="rect">
            <a:avLst/>
          </a:prstGeom>
        </p:spPr>
        <p:txBody>
          <a:bodyPr wrap="square" lIns="0" tIns="0" rIns="0" bIns="0">
            <a:spAutoFit/>
          </a:bodyPr>
          <a:lstStyle/>
          <a:p>
            <a:pPr algn="ctr"/>
            <a:r>
              <a:rPr lang="ja-JP" altLang="en-US" sz="1200" dirty="0">
                <a:latin typeface="HGP創英角ｺﾞｼｯｸUB" panose="020B0900000000000000" pitchFamily="50" charset="-128"/>
                <a:ea typeface="HGP創英角ｺﾞｼｯｸUB" panose="020B0900000000000000" pitchFamily="50" charset="-128"/>
              </a:rPr>
              <a:t>主催：大阪府（泉州農と緑の総合事務所、流通対策室）　　　運営：（地独）大阪府立環境農林水産総合研究所</a:t>
            </a:r>
            <a:endParaRPr lang="en-US" altLang="ja-JP" sz="1200" dirty="0">
              <a:latin typeface="HGP創英角ｺﾞｼｯｸUB" panose="020B0900000000000000" pitchFamily="50" charset="-128"/>
              <a:ea typeface="HGP創英角ｺﾞｼｯｸUB" panose="020B09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614111089"/>
              </p:ext>
            </p:extLst>
          </p:nvPr>
        </p:nvGraphicFramePr>
        <p:xfrm>
          <a:off x="339230" y="2202404"/>
          <a:ext cx="7035632" cy="4266946"/>
        </p:xfrm>
        <a:graphic>
          <a:graphicData uri="http://schemas.openxmlformats.org/drawingml/2006/table">
            <a:tbl>
              <a:tblPr firstRow="1" bandRow="1">
                <a:tableStyleId>{5940675A-B579-460E-94D1-54222C63F5DA}</a:tableStyleId>
              </a:tblPr>
              <a:tblGrid>
                <a:gridCol w="787938">
                  <a:extLst>
                    <a:ext uri="{9D8B030D-6E8A-4147-A177-3AD203B41FA5}">
                      <a16:colId xmlns:a16="http://schemas.microsoft.com/office/drawing/2014/main" val="20000"/>
                    </a:ext>
                  </a:extLst>
                </a:gridCol>
                <a:gridCol w="1210435">
                  <a:extLst>
                    <a:ext uri="{9D8B030D-6E8A-4147-A177-3AD203B41FA5}">
                      <a16:colId xmlns:a16="http://schemas.microsoft.com/office/drawing/2014/main" val="3828783320"/>
                    </a:ext>
                  </a:extLst>
                </a:gridCol>
                <a:gridCol w="5037259">
                  <a:extLst>
                    <a:ext uri="{9D8B030D-6E8A-4147-A177-3AD203B41FA5}">
                      <a16:colId xmlns:a16="http://schemas.microsoft.com/office/drawing/2014/main" val="20001"/>
                    </a:ext>
                  </a:extLst>
                </a:gridCol>
              </a:tblGrid>
              <a:tr h="513091">
                <a:tc gridSpan="2">
                  <a:txBody>
                    <a:bodyPr/>
                    <a:lstStyle/>
                    <a:p>
                      <a:pPr>
                        <a:spcBef>
                          <a:spcPts val="300"/>
                        </a:spcBef>
                      </a:pPr>
                      <a:r>
                        <a:rPr kumimoji="1" lang="ja-JP" altLang="en-US" sz="1200" dirty="0"/>
                        <a:t>事業者名（農園名等）</a:t>
                      </a:r>
                      <a:endParaRPr kumimoji="1" lang="en-US" altLang="ja-JP" sz="1200" dirty="0"/>
                    </a:p>
                  </a:txBody>
                  <a:tcPr marL="88787" marR="88787" marT="44396" marB="44396" anchor="ctr"/>
                </a:tc>
                <a:tc hMerge="1">
                  <a:txBody>
                    <a:bodyPr/>
                    <a:lstStyle/>
                    <a:p>
                      <a:endParaRPr kumimoji="1" lang="ja-JP" altLang="en-US"/>
                    </a:p>
                  </a:txBody>
                  <a:tcPr/>
                </a:tc>
                <a:tc>
                  <a:txBody>
                    <a:bodyPr/>
                    <a:lstStyle/>
                    <a:p>
                      <a:endParaRPr kumimoji="1" lang="ja-JP" altLang="en-US" sz="1200" dirty="0"/>
                    </a:p>
                  </a:txBody>
                  <a:tcPr marL="88787" marR="88787" marT="44396" marB="44396" anchor="ctr"/>
                </a:tc>
                <a:extLst>
                  <a:ext uri="{0D108BD9-81ED-4DB2-BD59-A6C34878D82A}">
                    <a16:rowId xmlns:a16="http://schemas.microsoft.com/office/drawing/2014/main" val="10000"/>
                  </a:ext>
                </a:extLst>
              </a:tr>
              <a:tr h="0">
                <a:tc rowSpan="3">
                  <a:txBody>
                    <a:bodyPr/>
                    <a:lstStyle/>
                    <a:p>
                      <a:r>
                        <a:rPr kumimoji="1" lang="ja-JP" altLang="en-US" sz="1200" dirty="0"/>
                        <a:t>参加者</a:t>
                      </a:r>
                      <a:endParaRPr kumimoji="1" lang="en-US" altLang="ja-JP" sz="1200" dirty="0"/>
                    </a:p>
                    <a:p>
                      <a:r>
                        <a:rPr kumimoji="1" lang="ja-JP" altLang="en-US" sz="1200" dirty="0"/>
                        <a:t>代表</a:t>
                      </a:r>
                    </a:p>
                  </a:txBody>
                  <a:tcPr marL="88787" marR="88787" marT="44396" marB="44396" anchor="ctr"/>
                </a:tc>
                <a:tc>
                  <a:txBody>
                    <a:bodyPr/>
                    <a:lstStyle/>
                    <a:p>
                      <a:r>
                        <a:rPr kumimoji="1" lang="ja-JP" altLang="en-US" sz="1200" dirty="0"/>
                        <a:t>氏名</a:t>
                      </a:r>
                    </a:p>
                  </a:txBody>
                  <a:tcPr marL="88787" marR="88787" marT="44396" marB="44396" anchor="ctr"/>
                </a:tc>
                <a:tc>
                  <a:txBody>
                    <a:bodyPr/>
                    <a:lstStyle/>
                    <a:p>
                      <a:endParaRPr kumimoji="1" lang="en-US" altLang="ja-JP" sz="1200" dirty="0"/>
                    </a:p>
                    <a:p>
                      <a:endParaRPr kumimoji="1" lang="en-US" altLang="ja-JP" sz="1200" dirty="0"/>
                    </a:p>
                  </a:txBody>
                  <a:tcPr marL="88787" marR="88787" marT="44396" marB="44396"/>
                </a:tc>
                <a:extLst>
                  <a:ext uri="{0D108BD9-81ED-4DB2-BD59-A6C34878D82A}">
                    <a16:rowId xmlns:a16="http://schemas.microsoft.com/office/drawing/2014/main" val="1493999114"/>
                  </a:ext>
                </a:extLst>
              </a:tr>
              <a:tr h="181513">
                <a:tc vMerge="1">
                  <a:txBody>
                    <a:bodyPr/>
                    <a:lstStyle/>
                    <a:p>
                      <a:endParaRPr kumimoji="1" lang="ja-JP" altLang="en-US" sz="1200" dirty="0"/>
                    </a:p>
                  </a:txBody>
                  <a:tcPr marL="88787" marR="88787" marT="44396" marB="44396" anchor="ctr"/>
                </a:tc>
                <a:tc>
                  <a:txBody>
                    <a:bodyPr/>
                    <a:lstStyle/>
                    <a:p>
                      <a:r>
                        <a:rPr kumimoji="1" lang="ja-JP" altLang="en-US" sz="1200" dirty="0"/>
                        <a:t>住所</a:t>
                      </a:r>
                      <a:endParaRPr kumimoji="1" lang="en-US" altLang="ja-JP" sz="1200" dirty="0"/>
                    </a:p>
                    <a:p>
                      <a:r>
                        <a:rPr kumimoji="1" lang="ja-JP" altLang="en-US" sz="1200" dirty="0"/>
                        <a:t>（農園所在地）</a:t>
                      </a:r>
                      <a:endParaRPr kumimoji="1" lang="en-US" altLang="ja-JP" sz="1200" dirty="0"/>
                    </a:p>
                  </a:txBody>
                  <a:tcPr marL="88787" marR="88787" marT="44396" marB="44396" anchor="ctr"/>
                </a:tc>
                <a:tc>
                  <a:txBody>
                    <a:bodyPr/>
                    <a:lstStyle/>
                    <a:p>
                      <a:endParaRPr kumimoji="1" lang="ja-JP" altLang="en-US" sz="1200" dirty="0"/>
                    </a:p>
                  </a:txBody>
                  <a:tcPr marL="88787" marR="88787" marT="44396" marB="44396" anchor="ctr"/>
                </a:tc>
                <a:extLst>
                  <a:ext uri="{0D108BD9-81ED-4DB2-BD59-A6C34878D82A}">
                    <a16:rowId xmlns:a16="http://schemas.microsoft.com/office/drawing/2014/main" val="1172778133"/>
                  </a:ext>
                </a:extLst>
              </a:tr>
              <a:tr h="0">
                <a:tc vMerge="1">
                  <a:txBody>
                    <a:bodyPr/>
                    <a:lstStyle/>
                    <a:p>
                      <a:endParaRPr kumimoji="1" lang="ja-JP" altLang="en-US" sz="1200" dirty="0"/>
                    </a:p>
                  </a:txBody>
                  <a:tcPr marL="88787" marR="88787" marT="44396" marB="44396" anchor="ctr"/>
                </a:tc>
                <a:tc>
                  <a:txBody>
                    <a:bodyPr/>
                    <a:lstStyle/>
                    <a:p>
                      <a:r>
                        <a:rPr kumimoji="1" lang="ja-JP" altLang="en-US" sz="1200" dirty="0"/>
                        <a:t>連絡先</a:t>
                      </a:r>
                    </a:p>
                  </a:txBody>
                  <a:tcPr marL="88787" marR="88787" marT="44396" marB="44396" anchor="ctr"/>
                </a:tc>
                <a:tc>
                  <a:txBody>
                    <a:bodyPr/>
                    <a:lstStyle/>
                    <a:p>
                      <a:r>
                        <a:rPr kumimoji="1" lang="ja-JP" altLang="en-US" sz="1050" dirty="0"/>
                        <a:t>携帯電話番号</a:t>
                      </a:r>
                      <a:endParaRPr kumimoji="1" lang="en-US" altLang="ja-JP" sz="1050" dirty="0"/>
                    </a:p>
                    <a:p>
                      <a:endParaRPr kumimoji="1" lang="en-US" altLang="ja-JP" sz="600" dirty="0"/>
                    </a:p>
                    <a:p>
                      <a:r>
                        <a:rPr kumimoji="1" lang="ja-JP" altLang="en-US" sz="1050" dirty="0"/>
                        <a:t>メールアドレス</a:t>
                      </a:r>
                    </a:p>
                  </a:txBody>
                  <a:tcPr marL="88787" marR="88787" marT="44396" marB="44396" anchor="ctr"/>
                </a:tc>
                <a:extLst>
                  <a:ext uri="{0D108BD9-81ED-4DB2-BD59-A6C34878D82A}">
                    <a16:rowId xmlns:a16="http://schemas.microsoft.com/office/drawing/2014/main" val="1762996394"/>
                  </a:ext>
                </a:extLst>
              </a:tr>
              <a:tr h="390566">
                <a:tc gridSpan="2">
                  <a:txBody>
                    <a:bodyPr/>
                    <a:lstStyle/>
                    <a:p>
                      <a:pPr>
                        <a:spcBef>
                          <a:spcPts val="300"/>
                        </a:spcBef>
                      </a:pPr>
                      <a:r>
                        <a:rPr kumimoji="1" lang="ja-JP" altLang="en-US" sz="1200" dirty="0"/>
                        <a:t>その他参加予定者名</a:t>
                      </a:r>
                      <a:endParaRPr kumimoji="1" lang="en-US" altLang="ja-JP" sz="1200" dirty="0"/>
                    </a:p>
                  </a:txBody>
                  <a:tcPr marL="88787" marR="88787" marT="44396" marB="44396" anchor="ctr"/>
                </a:tc>
                <a:tc hMerge="1">
                  <a:txBody>
                    <a:bodyPr/>
                    <a:lstStyle/>
                    <a:p>
                      <a:endParaRPr kumimoji="1" lang="ja-JP" altLang="en-US"/>
                    </a:p>
                  </a:txBody>
                  <a:tcPr/>
                </a:tc>
                <a:tc>
                  <a:txBody>
                    <a:bodyPr/>
                    <a:lstStyle/>
                    <a:p>
                      <a:endParaRPr kumimoji="1" lang="ja-JP" altLang="en-US" sz="1200" dirty="0"/>
                    </a:p>
                  </a:txBody>
                  <a:tcPr marL="88787" marR="88787" marT="44396" marB="44396"/>
                </a:tc>
                <a:extLst>
                  <a:ext uri="{0D108BD9-81ED-4DB2-BD59-A6C34878D82A}">
                    <a16:rowId xmlns:a16="http://schemas.microsoft.com/office/drawing/2014/main" val="126664148"/>
                  </a:ext>
                </a:extLst>
              </a:tr>
              <a:tr h="217714">
                <a:tc rowSpan="2" gridSpan="2">
                  <a:txBody>
                    <a:bodyPr/>
                    <a:lstStyle/>
                    <a:p>
                      <a:pPr>
                        <a:spcBef>
                          <a:spcPts val="300"/>
                        </a:spcBef>
                      </a:pPr>
                      <a:r>
                        <a:rPr kumimoji="1" lang="ja-JP" altLang="en-US" sz="1200" dirty="0"/>
                        <a:t>生産している農産物 等</a:t>
                      </a:r>
                      <a:endParaRPr kumimoji="1" lang="en-US" altLang="ja-JP" sz="1200" dirty="0"/>
                    </a:p>
                    <a:p>
                      <a:pPr>
                        <a:spcBef>
                          <a:spcPts val="300"/>
                        </a:spcBef>
                      </a:pPr>
                      <a:r>
                        <a:rPr kumimoji="1" lang="ja-JP" altLang="en-US" sz="1200" dirty="0"/>
                        <a:t>（具体的な品目、商品）</a:t>
                      </a:r>
                      <a:endParaRPr kumimoji="1" lang="en-US" altLang="ja-JP" sz="1200" dirty="0"/>
                    </a:p>
                  </a:txBody>
                  <a:tcPr marL="88787" marR="88787" marT="44396" marB="44396" anchor="ctr"/>
                </a:tc>
                <a:tc rowSpan="2" hMerge="1">
                  <a:txBody>
                    <a:bodyPr/>
                    <a:lstStyle/>
                    <a:p>
                      <a:endParaRPr kumimoji="1" lang="ja-JP" altLang="en-US"/>
                    </a:p>
                  </a:txBody>
                  <a:tcPr/>
                </a:tc>
                <a:tc>
                  <a:txBody>
                    <a:bodyPr/>
                    <a:lstStyle/>
                    <a:p>
                      <a:r>
                        <a:rPr kumimoji="1" lang="ja-JP" altLang="en-US" sz="1100" dirty="0"/>
                        <a:t>□生鮮食品　　　□加工品　　　□その他（　　　　　　　　　　　　　　　　　　　　　）</a:t>
                      </a:r>
                    </a:p>
                  </a:txBody>
                  <a:tcPr marL="88787" marR="88787" marT="44396" marB="44396" anchor="ctr"/>
                </a:tc>
                <a:extLst>
                  <a:ext uri="{0D108BD9-81ED-4DB2-BD59-A6C34878D82A}">
                    <a16:rowId xmlns:a16="http://schemas.microsoft.com/office/drawing/2014/main" val="2852309133"/>
                  </a:ext>
                </a:extLst>
              </a:tr>
              <a:tr h="390566">
                <a:tc gridSpan="2" vMerge="1">
                  <a:txBody>
                    <a:bodyPr/>
                    <a:lstStyle/>
                    <a:p>
                      <a:pPr>
                        <a:spcBef>
                          <a:spcPts val="300"/>
                        </a:spcBef>
                      </a:pPr>
                      <a:endParaRPr kumimoji="1" lang="en-US" altLang="ja-JP" sz="1200" dirty="0"/>
                    </a:p>
                  </a:txBody>
                  <a:tcPr marL="88787" marR="88787" marT="44396" marB="44396" anchor="ctr"/>
                </a:tc>
                <a:tc hMerge="1" vMerge="1">
                  <a:txBody>
                    <a:bodyPr/>
                    <a:lstStyle/>
                    <a:p>
                      <a:endParaRPr kumimoji="1" lang="ja-JP" altLang="en-US"/>
                    </a:p>
                  </a:txBody>
                  <a:tcPr/>
                </a:tc>
                <a:tc>
                  <a:txBody>
                    <a:bodyPr/>
                    <a:lstStyle/>
                    <a:p>
                      <a:endParaRPr kumimoji="1" lang="ja-JP" altLang="en-US" sz="1200" dirty="0"/>
                    </a:p>
                  </a:txBody>
                  <a:tcPr marL="88787" marR="88787" marT="44396" marB="44396"/>
                </a:tc>
                <a:extLst>
                  <a:ext uri="{0D108BD9-81ED-4DB2-BD59-A6C34878D82A}">
                    <a16:rowId xmlns:a16="http://schemas.microsoft.com/office/drawing/2014/main" val="1977399426"/>
                  </a:ext>
                </a:extLst>
              </a:tr>
              <a:tr h="390566">
                <a:tc gridSpan="2">
                  <a:txBody>
                    <a:bodyPr/>
                    <a:lstStyle/>
                    <a:p>
                      <a:pPr>
                        <a:spcBef>
                          <a:spcPts val="300"/>
                        </a:spcBef>
                      </a:pPr>
                      <a:r>
                        <a:rPr kumimoji="1" lang="ja-JP" altLang="en-US" sz="1200" dirty="0"/>
                        <a:t>興味のある加工品</a:t>
                      </a:r>
                      <a:endParaRPr kumimoji="1" lang="en-US" altLang="ja-JP" sz="1200" dirty="0"/>
                    </a:p>
                  </a:txBody>
                  <a:tcPr marL="88787" marR="88787" marT="44396" marB="44396" anchor="ctr"/>
                </a:tc>
                <a:tc hMerge="1">
                  <a:txBody>
                    <a:bodyPr/>
                    <a:lstStyle/>
                    <a:p>
                      <a:endParaRPr kumimoji="1" lang="ja-JP" altLang="en-US"/>
                    </a:p>
                  </a:txBody>
                  <a:tcPr/>
                </a:tc>
                <a:tc>
                  <a:txBody>
                    <a:bodyPr/>
                    <a:lstStyle/>
                    <a:p>
                      <a:r>
                        <a:rPr kumimoji="1" lang="ja-JP" altLang="en-US" sz="1100" dirty="0"/>
                        <a:t>□ドレッシング　□飲料　□ジャム　□納豆　□ゼリー　□ジェラート</a:t>
                      </a:r>
                      <a:endParaRPr kumimoji="1" lang="en-US" altLang="ja-JP" sz="1100" dirty="0"/>
                    </a:p>
                    <a:p>
                      <a:r>
                        <a:rPr kumimoji="1" lang="ja-JP" altLang="en-US" sz="1100" dirty="0"/>
                        <a:t>その他</a:t>
                      </a:r>
                      <a:r>
                        <a:rPr kumimoji="1" lang="ja-JP" altLang="en-US" sz="1400" dirty="0"/>
                        <a:t>（　　　　　　　　　　　　　　　　　　　　　　　　　　　　　　　　　）</a:t>
                      </a:r>
                      <a:endParaRPr kumimoji="1" lang="ja-JP" altLang="en-US" sz="1100" dirty="0"/>
                    </a:p>
                  </a:txBody>
                  <a:tcPr marL="88787" marR="88787" marT="44396" marB="44396" anchor="ctr"/>
                </a:tc>
                <a:extLst>
                  <a:ext uri="{0D108BD9-81ED-4DB2-BD59-A6C34878D82A}">
                    <a16:rowId xmlns:a16="http://schemas.microsoft.com/office/drawing/2014/main" val="1339463614"/>
                  </a:ext>
                </a:extLst>
              </a:tr>
              <a:tr h="837123">
                <a:tc gridSpan="2">
                  <a:txBody>
                    <a:bodyPr/>
                    <a:lstStyle/>
                    <a:p>
                      <a:r>
                        <a:rPr kumimoji="1" lang="ja-JP" altLang="en-US" sz="1200" dirty="0"/>
                        <a:t>その他</a:t>
                      </a:r>
                      <a:endParaRPr kumimoji="1" lang="en-US" altLang="ja-JP" sz="1200" dirty="0"/>
                    </a:p>
                    <a:p>
                      <a:r>
                        <a:rPr kumimoji="1" lang="en-US" altLang="ja-JP" sz="900" dirty="0"/>
                        <a:t>※</a:t>
                      </a:r>
                      <a:r>
                        <a:rPr kumimoji="1" lang="ja-JP" altLang="en-US" sz="900" dirty="0"/>
                        <a:t>講師に聞いてみたいこと、</a:t>
                      </a:r>
                      <a:r>
                        <a:rPr kumimoji="1" lang="ja-JP" altLang="en-US" sz="900" dirty="0" err="1"/>
                        <a:t>障がい</a:t>
                      </a:r>
                      <a:r>
                        <a:rPr kumimoji="1" lang="ja-JP" altLang="en-US" sz="900" dirty="0"/>
                        <a:t>等がある方で配慮が必要な方は事前にご記入ください。</a:t>
                      </a:r>
                    </a:p>
                  </a:txBody>
                  <a:tcPr marL="88787" marR="88787" marT="44396" marB="44396" anchor="ctr"/>
                </a:tc>
                <a:tc hMerge="1">
                  <a:txBody>
                    <a:bodyPr/>
                    <a:lstStyle/>
                    <a:p>
                      <a:endParaRPr kumimoji="1" lang="ja-JP" altLang="en-US"/>
                    </a:p>
                  </a:txBody>
                  <a:tcPr/>
                </a:tc>
                <a:tc>
                  <a:txBody>
                    <a:bodyPr/>
                    <a:lstStyle/>
                    <a:p>
                      <a:pPr algn="l"/>
                      <a:endParaRPr kumimoji="1" lang="en-US" altLang="ja-JP" sz="1200" dirty="0"/>
                    </a:p>
                  </a:txBody>
                  <a:tcPr marL="88787" marR="88787" marT="44396" marB="44396">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16" name="正方形/長方形 15">
            <a:extLst>
              <a:ext uri="{FF2B5EF4-FFF2-40B4-BE49-F238E27FC236}">
                <a16:creationId xmlns:a16="http://schemas.microsoft.com/office/drawing/2014/main" id="{6A9B9E6E-6EDB-4510-AF03-B8FDEEFE831F}"/>
              </a:ext>
            </a:extLst>
          </p:cNvPr>
          <p:cNvSpPr/>
          <p:nvPr/>
        </p:nvSpPr>
        <p:spPr>
          <a:xfrm>
            <a:off x="339229" y="7024226"/>
            <a:ext cx="3471229" cy="169277"/>
          </a:xfrm>
          <a:prstGeom prst="rect">
            <a:avLst/>
          </a:prstGeom>
          <a:solidFill>
            <a:schemeClr val="tx1">
              <a:lumMod val="85000"/>
              <a:lumOff val="15000"/>
            </a:schemeClr>
          </a:solidFill>
        </p:spPr>
        <p:txBody>
          <a:bodyPr wrap="square" lIns="0" tIns="0" rIns="0" bIns="0">
            <a:spAutoFit/>
          </a:bodyPr>
          <a:lstStyle/>
          <a:p>
            <a:r>
              <a:rPr lang="ja-JP" altLang="en-US" sz="1100" dirty="0">
                <a:solidFill>
                  <a:schemeClr val="bg1"/>
                </a:solidFill>
                <a:latin typeface="HGPｺﾞｼｯｸM" panose="020B0600000000000000" pitchFamily="50" charset="-128"/>
                <a:ea typeface="HGPｺﾞｼｯｸM" panose="020B0600000000000000" pitchFamily="50" charset="-128"/>
              </a:rPr>
              <a:t>　</a:t>
            </a:r>
            <a:r>
              <a:rPr lang="en-US" altLang="ja-JP" sz="1100" dirty="0">
                <a:solidFill>
                  <a:schemeClr val="bg1"/>
                </a:solidFill>
                <a:latin typeface="HGPｺﾞｼｯｸM" panose="020B0600000000000000" pitchFamily="50" charset="-128"/>
                <a:ea typeface="HGPｺﾞｼｯｸM" panose="020B0600000000000000" pitchFamily="50" charset="-128"/>
              </a:rPr>
              <a:t>【</a:t>
            </a:r>
            <a:r>
              <a:rPr lang="ja-JP" altLang="en-US" sz="1100" b="1" dirty="0">
                <a:solidFill>
                  <a:schemeClr val="bg1"/>
                </a:solidFill>
                <a:latin typeface="HGPｺﾞｼｯｸM" panose="020B0600000000000000" pitchFamily="50" charset="-128"/>
                <a:ea typeface="HGPｺﾞｼｯｸM" panose="020B0600000000000000" pitchFamily="50" charset="-128"/>
              </a:rPr>
              <a:t>株式会社近鉄リテーリング</a:t>
            </a:r>
            <a:r>
              <a:rPr lang="en-US" altLang="ja-JP" sz="1100" dirty="0">
                <a:solidFill>
                  <a:schemeClr val="bg1"/>
                </a:solidFill>
                <a:latin typeface="HGPｺﾞｼｯｸM" panose="020B0600000000000000" pitchFamily="50" charset="-128"/>
                <a:ea typeface="HGPｺﾞｼｯｸM" panose="020B0600000000000000" pitchFamily="50" charset="-128"/>
              </a:rPr>
              <a:t>】</a:t>
            </a:r>
            <a:r>
              <a:rPr lang="ja-JP" altLang="en-US" sz="1100" dirty="0">
                <a:solidFill>
                  <a:schemeClr val="bg1"/>
                </a:solidFill>
                <a:latin typeface="HGPｺﾞｼｯｸM" panose="020B0600000000000000" pitchFamily="50" charset="-128"/>
                <a:ea typeface="HGPｺﾞｼｯｸM" panose="020B0600000000000000" pitchFamily="50" charset="-128"/>
              </a:rPr>
              <a:t>　　</a:t>
            </a:r>
            <a:r>
              <a:rPr lang="ja-JP" altLang="en-US" sz="1100" b="1" dirty="0">
                <a:solidFill>
                  <a:schemeClr val="bg1"/>
                </a:solidFill>
                <a:latin typeface="HGPｺﾞｼｯｸM" panose="020B0600000000000000" pitchFamily="50" charset="-128"/>
                <a:ea typeface="HGPｺﾞｼｯｸM" panose="020B0600000000000000" pitchFamily="50" charset="-128"/>
              </a:rPr>
              <a:t>＠大阪市天王寺区　</a:t>
            </a:r>
            <a:endParaRPr lang="en-US" altLang="ja-JP" sz="1100" b="1" dirty="0">
              <a:solidFill>
                <a:schemeClr val="bg1"/>
              </a:solidFill>
              <a:latin typeface="HGPｺﾞｼｯｸM" panose="020B0600000000000000" pitchFamily="50" charset="-128"/>
              <a:ea typeface="HGPｺﾞｼｯｸM" panose="020B0600000000000000" pitchFamily="50" charset="-128"/>
            </a:endParaRPr>
          </a:p>
        </p:txBody>
      </p:sp>
      <p:sp>
        <p:nvSpPr>
          <p:cNvPr id="18" name="正方形/長方形 17">
            <a:extLst>
              <a:ext uri="{FF2B5EF4-FFF2-40B4-BE49-F238E27FC236}">
                <a16:creationId xmlns:a16="http://schemas.microsoft.com/office/drawing/2014/main" id="{DF6767E8-7BEE-4A05-8166-9EA8E3509D48}"/>
              </a:ext>
            </a:extLst>
          </p:cNvPr>
          <p:cNvSpPr/>
          <p:nvPr/>
        </p:nvSpPr>
        <p:spPr>
          <a:xfrm>
            <a:off x="3959169" y="8758011"/>
            <a:ext cx="3496320" cy="169277"/>
          </a:xfrm>
          <a:prstGeom prst="rect">
            <a:avLst/>
          </a:prstGeom>
          <a:solidFill>
            <a:schemeClr val="tx1">
              <a:lumMod val="85000"/>
              <a:lumOff val="15000"/>
            </a:schemeClr>
          </a:solidFill>
        </p:spPr>
        <p:txBody>
          <a:bodyPr wrap="square" lIns="0" tIns="0" rIns="0" bIns="0">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lang="en-US" altLang="ja-JP" sz="1100" dirty="0">
                <a:solidFill>
                  <a:schemeClr val="bg1"/>
                </a:solidFill>
                <a:latin typeface="HGPｺﾞｼｯｸM" panose="020B0600000000000000" pitchFamily="50" charset="-128"/>
                <a:ea typeface="HGPｺﾞｼｯｸM" panose="020B0600000000000000" pitchFamily="50" charset="-128"/>
              </a:rPr>
              <a:t> </a:t>
            </a:r>
            <a:r>
              <a:rPr lang="ja-JP" altLang="en-US" sz="1100" dirty="0">
                <a:solidFill>
                  <a:schemeClr val="bg1"/>
                </a:solidFill>
                <a:latin typeface="HGPｺﾞｼｯｸM" panose="020B0600000000000000" pitchFamily="50" charset="-128"/>
                <a:ea typeface="HGPｺﾞｼｯｸM" panose="020B0600000000000000" pitchFamily="50" charset="-128"/>
              </a:rPr>
              <a:t>　</a:t>
            </a:r>
            <a:r>
              <a:rPr lang="en-US" altLang="ja-JP" sz="1100" dirty="0">
                <a:solidFill>
                  <a:schemeClr val="bg1"/>
                </a:solidFill>
                <a:latin typeface="HGPｺﾞｼｯｸM" panose="020B0600000000000000" pitchFamily="50" charset="-128"/>
                <a:ea typeface="HGPｺﾞｼｯｸM" panose="020B0600000000000000" pitchFamily="50" charset="-128"/>
              </a:rPr>
              <a:t>【</a:t>
            </a:r>
            <a:r>
              <a:rPr lang="ja-JP" altLang="en-US" sz="1100" b="1" dirty="0">
                <a:solidFill>
                  <a:schemeClr val="bg1"/>
                </a:solidFill>
                <a:latin typeface="HGPｺﾞｼｯｸM" panose="020B0600000000000000" pitchFamily="50" charset="-128"/>
                <a:ea typeface="HGPｺﾞｼｯｸM" panose="020B0600000000000000" pitchFamily="50" charset="-128"/>
              </a:rPr>
              <a:t>株式会社ミールファーム</a:t>
            </a:r>
            <a:r>
              <a:rPr lang="en-US" altLang="ja-JP" sz="1100" dirty="0">
                <a:solidFill>
                  <a:schemeClr val="bg1"/>
                </a:solidFill>
                <a:latin typeface="HGPｺﾞｼｯｸM" panose="020B0600000000000000" pitchFamily="50" charset="-128"/>
                <a:ea typeface="HGPｺﾞｼｯｸM" panose="020B0600000000000000" pitchFamily="50" charset="-128"/>
              </a:rPr>
              <a:t>】</a:t>
            </a:r>
            <a:r>
              <a:rPr lang="ja-JP" altLang="en-US" sz="1100" dirty="0">
                <a:solidFill>
                  <a:schemeClr val="bg1"/>
                </a:solidFill>
                <a:latin typeface="HGPｺﾞｼｯｸM" panose="020B0600000000000000" pitchFamily="50" charset="-128"/>
                <a:ea typeface="HGPｺﾞｼｯｸM" panose="020B0600000000000000" pitchFamily="50" charset="-128"/>
              </a:rPr>
              <a:t>　　</a:t>
            </a:r>
            <a:r>
              <a:rPr kumimoji="1" lang="ja-JP" altLang="en-US" sz="1100" b="1" i="0" u="none" strike="noStrike" kern="1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Courier New" panose="02070309020205020404" pitchFamily="49" charset="0"/>
              </a:rPr>
              <a:t>＠和泉市阪本町</a:t>
            </a:r>
            <a:endParaRPr kumimoji="1" lang="en-US" altLang="ja-JP" sz="1100" b="1" i="0" u="none" strike="noStrike" kern="100" cap="none" spc="0" normalizeH="0" baseline="0" noProof="0" dirty="0">
              <a:ln>
                <a:noFill/>
              </a:ln>
              <a:solidFill>
                <a:schemeClr val="bg1"/>
              </a:solidFill>
              <a:effectLst/>
              <a:uLnTx/>
              <a:uFillTx/>
              <a:latin typeface="游ゴシック" panose="020B0400000000000000" pitchFamily="50" charset="-128"/>
              <a:ea typeface="游ゴシック" panose="020B0400000000000000" pitchFamily="50" charset="-128"/>
              <a:cs typeface="Courier New" panose="02070309020205020404" pitchFamily="49" charset="0"/>
            </a:endParaRPr>
          </a:p>
        </p:txBody>
      </p:sp>
      <p:sp>
        <p:nvSpPr>
          <p:cNvPr id="19" name="正方形/長方形 18">
            <a:extLst>
              <a:ext uri="{FF2B5EF4-FFF2-40B4-BE49-F238E27FC236}">
                <a16:creationId xmlns:a16="http://schemas.microsoft.com/office/drawing/2014/main" id="{C9B3C9F5-E96B-4A2C-B768-33263133CD69}"/>
              </a:ext>
            </a:extLst>
          </p:cNvPr>
          <p:cNvSpPr/>
          <p:nvPr/>
        </p:nvSpPr>
        <p:spPr>
          <a:xfrm>
            <a:off x="330519" y="8749711"/>
            <a:ext cx="3479687" cy="169277"/>
          </a:xfrm>
          <a:prstGeom prst="rect">
            <a:avLst/>
          </a:prstGeom>
          <a:solidFill>
            <a:schemeClr val="tx1">
              <a:lumMod val="85000"/>
              <a:lumOff val="15000"/>
            </a:schemeClr>
          </a:solidFill>
        </p:spPr>
        <p:txBody>
          <a:bodyPr wrap="square" lIns="0" tIns="0" rIns="0" bIns="0">
            <a:spAutoFit/>
          </a:bodyPr>
          <a:lstStyle/>
          <a:p>
            <a:r>
              <a:rPr lang="ja-JP" altLang="en-US" sz="1100" dirty="0">
                <a:solidFill>
                  <a:schemeClr val="bg1"/>
                </a:solidFill>
                <a:latin typeface="HGPｺﾞｼｯｸM" panose="020B0600000000000000" pitchFamily="50" charset="-128"/>
                <a:ea typeface="HGPｺﾞｼｯｸM" panose="020B0600000000000000" pitchFamily="50" charset="-128"/>
              </a:rPr>
              <a:t>　　</a:t>
            </a:r>
            <a:r>
              <a:rPr lang="en-US" altLang="ja-JP" sz="1100" dirty="0">
                <a:solidFill>
                  <a:schemeClr val="bg1"/>
                </a:solidFill>
                <a:latin typeface="HGPｺﾞｼｯｸM" panose="020B0600000000000000" pitchFamily="50" charset="-128"/>
                <a:ea typeface="HGPｺﾞｼｯｸM" panose="020B0600000000000000" pitchFamily="50" charset="-128"/>
              </a:rPr>
              <a:t>【</a:t>
            </a:r>
            <a:r>
              <a:rPr lang="en-US" altLang="ja-JP" sz="1100" b="1" dirty="0">
                <a:solidFill>
                  <a:schemeClr val="bg1"/>
                </a:solidFill>
                <a:latin typeface="HGPｺﾞｼｯｸM" panose="020B0600000000000000" pitchFamily="50" charset="-128"/>
                <a:ea typeface="HGPｺﾞｼｯｸM" panose="020B0600000000000000" pitchFamily="50" charset="-128"/>
              </a:rPr>
              <a:t>PICCORESTA GELATO</a:t>
            </a:r>
            <a:r>
              <a:rPr lang="en-US" altLang="ja-JP" sz="1100" dirty="0">
                <a:solidFill>
                  <a:schemeClr val="bg1"/>
                </a:solidFill>
                <a:latin typeface="HGPｺﾞｼｯｸM" panose="020B0600000000000000" pitchFamily="50" charset="-128"/>
                <a:ea typeface="HGPｺﾞｼｯｸM" panose="020B0600000000000000" pitchFamily="50" charset="-128"/>
              </a:rPr>
              <a:t>】</a:t>
            </a:r>
            <a:r>
              <a:rPr lang="ja-JP" altLang="en-US" sz="1100" dirty="0">
                <a:solidFill>
                  <a:schemeClr val="bg1"/>
                </a:solidFill>
                <a:latin typeface="HGPｺﾞｼｯｸM" panose="020B0600000000000000" pitchFamily="50" charset="-128"/>
                <a:ea typeface="HGPｺﾞｼｯｸM" panose="020B0600000000000000" pitchFamily="50" charset="-128"/>
              </a:rPr>
              <a:t>　　</a:t>
            </a:r>
            <a:r>
              <a:rPr lang="ja-JP" altLang="en-US" sz="1100" b="1" dirty="0">
                <a:solidFill>
                  <a:schemeClr val="bg1"/>
                </a:solidFill>
                <a:latin typeface="HGPｺﾞｼｯｸM" panose="020B0600000000000000" pitchFamily="50" charset="-128"/>
                <a:ea typeface="HGPｺﾞｼｯｸM" panose="020B0600000000000000" pitchFamily="50" charset="-128"/>
              </a:rPr>
              <a:t>＠高石市綾園</a:t>
            </a:r>
            <a:endParaRPr lang="en-US" altLang="ja-JP" sz="1100" b="1" dirty="0">
              <a:solidFill>
                <a:schemeClr val="bg1"/>
              </a:solidFill>
              <a:latin typeface="HGPｺﾞｼｯｸM" panose="020B0600000000000000" pitchFamily="50" charset="-128"/>
              <a:ea typeface="HGPｺﾞｼｯｸM" panose="020B0600000000000000" pitchFamily="50" charset="-128"/>
            </a:endParaRPr>
          </a:p>
        </p:txBody>
      </p:sp>
      <p:sp>
        <p:nvSpPr>
          <p:cNvPr id="20" name="正方形/長方形 19">
            <a:extLst>
              <a:ext uri="{FF2B5EF4-FFF2-40B4-BE49-F238E27FC236}">
                <a16:creationId xmlns:a16="http://schemas.microsoft.com/office/drawing/2014/main" id="{E968CDE6-08C4-420B-95F8-912BD9100C4D}"/>
              </a:ext>
            </a:extLst>
          </p:cNvPr>
          <p:cNvSpPr/>
          <p:nvPr/>
        </p:nvSpPr>
        <p:spPr>
          <a:xfrm>
            <a:off x="3956659" y="7035290"/>
            <a:ext cx="3479687" cy="169277"/>
          </a:xfrm>
          <a:prstGeom prst="rect">
            <a:avLst/>
          </a:prstGeom>
          <a:solidFill>
            <a:schemeClr val="tx1">
              <a:lumMod val="85000"/>
              <a:lumOff val="15000"/>
            </a:schemeClr>
          </a:solidFill>
        </p:spPr>
        <p:txBody>
          <a:bodyPr wrap="square" lIns="0" tIns="0" rIns="0" bIns="0">
            <a:spAutoFit/>
          </a:bodyPr>
          <a:lstStyle/>
          <a:p>
            <a:r>
              <a:rPr lang="ja-JP" altLang="en-US" sz="1100" dirty="0">
                <a:solidFill>
                  <a:schemeClr val="bg1"/>
                </a:solidFill>
                <a:latin typeface="HGPｺﾞｼｯｸM" panose="020B0600000000000000" pitchFamily="50" charset="-128"/>
                <a:ea typeface="HGPｺﾞｼｯｸM" panose="020B0600000000000000" pitchFamily="50" charset="-128"/>
              </a:rPr>
              <a:t>　</a:t>
            </a:r>
            <a:r>
              <a:rPr lang="en-US" altLang="ja-JP" sz="1100" dirty="0">
                <a:solidFill>
                  <a:schemeClr val="bg1"/>
                </a:solidFill>
                <a:latin typeface="HGPｺﾞｼｯｸM" panose="020B0600000000000000" pitchFamily="50" charset="-128"/>
                <a:ea typeface="HGPｺﾞｼｯｸM" panose="020B0600000000000000" pitchFamily="50" charset="-128"/>
              </a:rPr>
              <a:t>【</a:t>
            </a:r>
            <a:r>
              <a:rPr lang="ja-JP" altLang="en-US" sz="1100" b="1" dirty="0">
                <a:solidFill>
                  <a:schemeClr val="bg1"/>
                </a:solidFill>
                <a:latin typeface="HGPｺﾞｼｯｸM" panose="020B0600000000000000" pitchFamily="50" charset="-128"/>
                <a:ea typeface="HGPｺﾞｼｯｸM" panose="020B0600000000000000" pitchFamily="50" charset="-128"/>
              </a:rPr>
              <a:t>はぐるま共同作業所　和の杜</a:t>
            </a:r>
            <a:r>
              <a:rPr lang="en-US" altLang="ja-JP" sz="1100" dirty="0">
                <a:solidFill>
                  <a:schemeClr val="bg1"/>
                </a:solidFill>
                <a:latin typeface="HGPｺﾞｼｯｸM" panose="020B0600000000000000" pitchFamily="50" charset="-128"/>
                <a:ea typeface="HGPｺﾞｼｯｸM" panose="020B0600000000000000" pitchFamily="50" charset="-128"/>
              </a:rPr>
              <a:t>】</a:t>
            </a:r>
            <a:r>
              <a:rPr lang="ja-JP" altLang="en-US" sz="1100" dirty="0">
                <a:solidFill>
                  <a:schemeClr val="bg1"/>
                </a:solidFill>
                <a:latin typeface="HGPｺﾞｼｯｸM" panose="020B0600000000000000" pitchFamily="50" charset="-128"/>
                <a:ea typeface="HGPｺﾞｼｯｸM" panose="020B0600000000000000" pitchFamily="50" charset="-128"/>
              </a:rPr>
              <a:t>　　</a:t>
            </a:r>
            <a:r>
              <a:rPr lang="ja-JP" altLang="en-US" sz="1100" b="1" kern="100" dirty="0">
                <a:solidFill>
                  <a:schemeClr val="bg1"/>
                </a:solidFill>
                <a:effectLst/>
                <a:latin typeface="游ゴシック" panose="020B0400000000000000" pitchFamily="50" charset="-128"/>
                <a:ea typeface="游ゴシック" panose="020B0400000000000000" pitchFamily="50" charset="-128"/>
                <a:cs typeface="Courier New" panose="02070309020205020404" pitchFamily="49" charset="0"/>
              </a:rPr>
              <a:t>＠和歌山県和歌山市</a:t>
            </a:r>
            <a:endParaRPr lang="en-US" altLang="ja-JP" sz="1100" dirty="0">
              <a:solidFill>
                <a:schemeClr val="bg1"/>
              </a:solidFill>
              <a:latin typeface="HGPｺﾞｼｯｸM" panose="020B0600000000000000" pitchFamily="50" charset="-128"/>
              <a:ea typeface="HGPｺﾞｼｯｸM" panose="020B0600000000000000" pitchFamily="50" charset="-128"/>
            </a:endParaRPr>
          </a:p>
        </p:txBody>
      </p:sp>
      <p:sp>
        <p:nvSpPr>
          <p:cNvPr id="29" name="正方形/長方形 28">
            <a:extLst>
              <a:ext uri="{FF2B5EF4-FFF2-40B4-BE49-F238E27FC236}">
                <a16:creationId xmlns:a16="http://schemas.microsoft.com/office/drawing/2014/main" id="{AE9DFBE7-91B6-467E-98E4-121EA264341D}"/>
              </a:ext>
            </a:extLst>
          </p:cNvPr>
          <p:cNvSpPr/>
          <p:nvPr/>
        </p:nvSpPr>
        <p:spPr>
          <a:xfrm>
            <a:off x="330772" y="7026296"/>
            <a:ext cx="3479687" cy="166447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B4C864F1-3A13-49FC-B6F6-21946F4BE213}"/>
              </a:ext>
            </a:extLst>
          </p:cNvPr>
          <p:cNvSpPr/>
          <p:nvPr/>
        </p:nvSpPr>
        <p:spPr>
          <a:xfrm>
            <a:off x="309646" y="6813978"/>
            <a:ext cx="3874909" cy="169277"/>
          </a:xfrm>
          <a:prstGeom prst="rect">
            <a:avLst/>
          </a:prstGeom>
        </p:spPr>
        <p:txBody>
          <a:bodyPr wrap="square" lIns="0" tIns="0" rIns="0" bIns="0">
            <a:spAutoFit/>
          </a:bodyPr>
          <a:lstStyle/>
          <a:p>
            <a:r>
              <a:rPr lang="ja-JP" altLang="en-US" sz="1100" b="1" dirty="0">
                <a:latin typeface="HGPｺﾞｼｯｸM" panose="020B0600000000000000" pitchFamily="50" charset="-128"/>
                <a:ea typeface="HGPｺﾞｼｯｸM" panose="020B0600000000000000" pitchFamily="50" charset="-128"/>
              </a:rPr>
              <a:t>■</a:t>
            </a:r>
            <a:r>
              <a:rPr lang="en-US" altLang="ja-JP" sz="1100" b="1" dirty="0">
                <a:latin typeface="HGPｺﾞｼｯｸM" panose="020B0600000000000000" pitchFamily="50" charset="-128"/>
                <a:ea typeface="HGPｺﾞｼｯｸM" panose="020B0600000000000000" pitchFamily="50" charset="-128"/>
              </a:rPr>
              <a:t>OEM</a:t>
            </a:r>
            <a:r>
              <a:rPr lang="ja-JP" altLang="en-US" sz="1100" b="1" dirty="0">
                <a:latin typeface="HGPｺﾞｼｯｸM" panose="020B0600000000000000" pitchFamily="50" charset="-128"/>
                <a:ea typeface="HGPｺﾞｼｯｸM" panose="020B0600000000000000" pitchFamily="50" charset="-128"/>
              </a:rPr>
              <a:t>事業者</a:t>
            </a:r>
          </a:p>
        </p:txBody>
      </p:sp>
      <p:sp>
        <p:nvSpPr>
          <p:cNvPr id="32" name="正方形/長方形 31">
            <a:extLst>
              <a:ext uri="{FF2B5EF4-FFF2-40B4-BE49-F238E27FC236}">
                <a16:creationId xmlns:a16="http://schemas.microsoft.com/office/drawing/2014/main" id="{96CFF663-3AA6-43D0-B43A-858397AAA844}"/>
              </a:ext>
            </a:extLst>
          </p:cNvPr>
          <p:cNvSpPr/>
          <p:nvPr/>
        </p:nvSpPr>
        <p:spPr>
          <a:xfrm>
            <a:off x="4016890" y="8964838"/>
            <a:ext cx="2592916" cy="1292662"/>
          </a:xfrm>
          <a:prstGeom prst="rect">
            <a:avLst/>
          </a:prstGeom>
        </p:spPr>
        <p:txBody>
          <a:bodyPr wrap="square" lIns="0" tIns="0" rIns="0" bIns="0">
            <a:spAutoFit/>
          </a:bodyPr>
          <a:lstStyle/>
          <a:p>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日本で採れた恵みを安心・安全でおいしいはちみつや有機ジャムなどの商品を</a:t>
            </a:r>
          </a:p>
          <a:p>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真心込めて製造し、</a:t>
            </a:r>
            <a:r>
              <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OEM</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事業も展開。</a:t>
            </a:r>
          </a:p>
          <a:p>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オンラインショップでも販売。</a:t>
            </a:r>
          </a:p>
          <a:p>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自社ブランド立ち上げのノウハウや食品製造の知見を活かしお客様ニーズに対応。</a:t>
            </a:r>
          </a:p>
          <a:p>
            <a:r>
              <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OEM</a:t>
            </a:r>
            <a:r>
              <a:rPr lang="ja-JP" altLang="en-US" sz="1050" kern="100" dirty="0">
                <a:effectLst/>
                <a:latin typeface="游ゴシック" panose="020B0400000000000000" pitchFamily="50" charset="-128"/>
                <a:ea typeface="游ゴシック" panose="020B0400000000000000" pitchFamily="50" charset="-128"/>
                <a:cs typeface="Courier New" panose="02070309020205020404" pitchFamily="49" charset="0"/>
              </a:rPr>
              <a:t>商品：</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ジャム、ドレッシング、清涼飲</a:t>
            </a:r>
            <a:r>
              <a:rPr lang="ja-JP" altLang="en-US" sz="1050" kern="100" dirty="0">
                <a:effectLst/>
                <a:latin typeface="游ゴシック" panose="020B0400000000000000" pitchFamily="50" charset="-128"/>
                <a:ea typeface="游ゴシック" panose="020B0400000000000000" pitchFamily="50" charset="-128"/>
                <a:cs typeface="Courier New" panose="02070309020205020404" pitchFamily="49" charset="0"/>
              </a:rPr>
              <a:t>　　　　　　</a:t>
            </a:r>
            <a:endPar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　　　　　 </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料水、佃煮、マヨネーズなど</a:t>
            </a:r>
            <a:endParaRPr lang="ja-JP" altLang="en-US" sz="1050" dirty="0">
              <a:latin typeface="HGPｺﾞｼｯｸM" panose="020B0600000000000000" pitchFamily="50" charset="-128"/>
              <a:ea typeface="HGPｺﾞｼｯｸM" panose="020B0600000000000000" pitchFamily="50" charset="-128"/>
            </a:endParaRPr>
          </a:p>
        </p:txBody>
      </p:sp>
      <p:sp>
        <p:nvSpPr>
          <p:cNvPr id="33" name="正方形/長方形 32">
            <a:extLst>
              <a:ext uri="{FF2B5EF4-FFF2-40B4-BE49-F238E27FC236}">
                <a16:creationId xmlns:a16="http://schemas.microsoft.com/office/drawing/2014/main" id="{013846C4-8319-4BC0-AB59-090C007861FE}"/>
              </a:ext>
            </a:extLst>
          </p:cNvPr>
          <p:cNvSpPr/>
          <p:nvPr/>
        </p:nvSpPr>
        <p:spPr>
          <a:xfrm>
            <a:off x="398590" y="8936406"/>
            <a:ext cx="3411616" cy="1454244"/>
          </a:xfrm>
          <a:prstGeom prst="rect">
            <a:avLst/>
          </a:prstGeom>
        </p:spPr>
        <p:txBody>
          <a:bodyPr wrap="square" lIns="0" tIns="0" rIns="0" bIns="0">
            <a:spAutoFit/>
          </a:bodyPr>
          <a:lstStyle/>
          <a:p>
            <a:r>
              <a:rPr lang="ja-JP" altLang="en-US" sz="1050" dirty="0">
                <a:latin typeface="游ゴシック" panose="020B0400000000000000" pitchFamily="50" charset="-128"/>
                <a:ea typeface="游ゴシック" panose="020B0400000000000000" pitchFamily="50" charset="-128"/>
              </a:rPr>
              <a:t>食品ロス問題を解決し、第一次産業を守るために創立したジェラートメーカー。ジェラート事業を主軸として、アイスモナカ事業、かき氷事業、卸事業、</a:t>
            </a:r>
            <a:r>
              <a:rPr lang="en-US" altLang="ja-JP" sz="1050" dirty="0">
                <a:latin typeface="游ゴシック" panose="020B0400000000000000" pitchFamily="50" charset="-128"/>
                <a:ea typeface="游ゴシック" panose="020B0400000000000000" pitchFamily="50" charset="-128"/>
              </a:rPr>
              <a:t>Web</a:t>
            </a:r>
            <a:r>
              <a:rPr lang="ja-JP" altLang="en-US" sz="1050" dirty="0">
                <a:latin typeface="游ゴシック" panose="020B0400000000000000" pitchFamily="50" charset="-128"/>
                <a:ea typeface="游ゴシック" panose="020B0400000000000000" pitchFamily="50" charset="-128"/>
              </a:rPr>
              <a:t>・</a:t>
            </a:r>
            <a:r>
              <a:rPr lang="en-US" altLang="ja-JP" sz="1050" dirty="0">
                <a:latin typeface="游ゴシック" panose="020B0400000000000000" pitchFamily="50" charset="-128"/>
                <a:ea typeface="游ゴシック" panose="020B0400000000000000" pitchFamily="50" charset="-128"/>
              </a:rPr>
              <a:t>IT</a:t>
            </a:r>
            <a:r>
              <a:rPr lang="ja-JP" altLang="en-US" sz="1050" dirty="0">
                <a:latin typeface="游ゴシック" panose="020B0400000000000000" pitchFamily="50" charset="-128"/>
                <a:ea typeface="游ゴシック" panose="020B0400000000000000" pitchFamily="50" charset="-128"/>
              </a:rPr>
              <a:t>事業なども展開。</a:t>
            </a:r>
            <a:r>
              <a:rPr lang="en-US" altLang="ja-JP" sz="1050" dirty="0">
                <a:latin typeface="游ゴシック" panose="020B0400000000000000" pitchFamily="50" charset="-128"/>
                <a:ea typeface="游ゴシック" panose="020B0400000000000000" pitchFamily="50" charset="-128"/>
              </a:rPr>
              <a:t>B</a:t>
            </a:r>
            <a:r>
              <a:rPr lang="ja-JP" altLang="en-US" sz="1050" dirty="0">
                <a:latin typeface="游ゴシック" panose="020B0400000000000000" pitchFamily="50" charset="-128"/>
                <a:ea typeface="游ゴシック" panose="020B0400000000000000" pitchFamily="50" charset="-128"/>
              </a:rPr>
              <a:t>品、</a:t>
            </a:r>
            <a:r>
              <a:rPr lang="en-US" altLang="ja-JP" sz="1050" dirty="0">
                <a:latin typeface="游ゴシック" panose="020B0400000000000000" pitchFamily="50" charset="-128"/>
                <a:ea typeface="游ゴシック" panose="020B0400000000000000" pitchFamily="50" charset="-128"/>
              </a:rPr>
              <a:t>C</a:t>
            </a:r>
            <a:r>
              <a:rPr lang="ja-JP" altLang="en-US" sz="1050" dirty="0">
                <a:latin typeface="游ゴシック" panose="020B0400000000000000" pitchFamily="50" charset="-128"/>
                <a:ea typeface="游ゴシック" panose="020B0400000000000000" pitchFamily="50" charset="-128"/>
              </a:rPr>
              <a:t>品の農産物を賞味期限のないジェラートに加工。小ロット（カップ</a:t>
            </a:r>
            <a:endParaRPr lang="en-US" altLang="ja-JP" sz="1050" dirty="0">
              <a:latin typeface="游ゴシック" panose="020B0400000000000000" pitchFamily="50" charset="-128"/>
              <a:ea typeface="游ゴシック" panose="020B0400000000000000" pitchFamily="50" charset="-128"/>
            </a:endParaRPr>
          </a:p>
          <a:p>
            <a:r>
              <a:rPr lang="ja-JP" altLang="en-US" sz="1050" dirty="0">
                <a:latin typeface="游ゴシック" panose="020B0400000000000000" pitchFamily="50" charset="-128"/>
                <a:ea typeface="游ゴシック" panose="020B0400000000000000" pitchFamily="50" charset="-128"/>
              </a:rPr>
              <a:t>ジェラートで</a:t>
            </a:r>
            <a:r>
              <a:rPr lang="en-US" altLang="ja-JP" sz="1050" dirty="0">
                <a:latin typeface="游ゴシック" panose="020B0400000000000000" pitchFamily="50" charset="-128"/>
                <a:ea typeface="游ゴシック" panose="020B0400000000000000" pitchFamily="50" charset="-128"/>
              </a:rPr>
              <a:t>20</a:t>
            </a:r>
            <a:r>
              <a:rPr lang="ja-JP" altLang="en-US" sz="1050" dirty="0">
                <a:latin typeface="游ゴシック" panose="020B0400000000000000" pitchFamily="50" charset="-128"/>
                <a:ea typeface="游ゴシック" panose="020B0400000000000000" pitchFamily="50" charset="-128"/>
              </a:rPr>
              <a:t>個</a:t>
            </a:r>
            <a:r>
              <a:rPr lang="en-US" altLang="ja-JP" sz="1050" dirty="0">
                <a:latin typeface="游ゴシック" panose="020B0400000000000000" pitchFamily="50" charset="-128"/>
                <a:ea typeface="游ゴシック" panose="020B0400000000000000" pitchFamily="50" charset="-128"/>
              </a:rPr>
              <a:t>)</a:t>
            </a:r>
            <a:r>
              <a:rPr lang="ja-JP" altLang="en-US" sz="1050" dirty="0">
                <a:latin typeface="游ゴシック" panose="020B0400000000000000" pitchFamily="50" charset="-128"/>
                <a:ea typeface="游ゴシック" panose="020B0400000000000000" pitchFamily="50" charset="-128"/>
              </a:rPr>
              <a:t>で製作可能</a:t>
            </a:r>
            <a:endParaRPr lang="en-US" altLang="ja-JP" sz="1050" dirty="0">
              <a:latin typeface="游ゴシック" panose="020B0400000000000000" pitchFamily="50" charset="-128"/>
              <a:ea typeface="游ゴシック" panose="020B0400000000000000" pitchFamily="50" charset="-128"/>
            </a:endParaRPr>
          </a:p>
          <a:p>
            <a:r>
              <a:rPr lang="en-US" altLang="ja-JP" sz="1050" dirty="0">
                <a:latin typeface="游ゴシック" panose="020B0400000000000000" pitchFamily="50" charset="-128"/>
                <a:ea typeface="游ゴシック" panose="020B0400000000000000" pitchFamily="50" charset="-128"/>
              </a:rPr>
              <a:t>OEM</a:t>
            </a:r>
            <a:r>
              <a:rPr lang="ja-JP" altLang="en-US" sz="1050" dirty="0">
                <a:latin typeface="游ゴシック" panose="020B0400000000000000" pitchFamily="50" charset="-128"/>
                <a:ea typeface="游ゴシック" panose="020B0400000000000000" pitchFamily="50" charset="-128"/>
              </a:rPr>
              <a:t>商品：ジェラート、フルーツ</a:t>
            </a:r>
            <a:endParaRPr lang="en-US" altLang="ja-JP" sz="1050" dirty="0">
              <a:latin typeface="游ゴシック" panose="020B0400000000000000" pitchFamily="50" charset="-128"/>
              <a:ea typeface="游ゴシック" panose="020B0400000000000000" pitchFamily="50" charset="-128"/>
            </a:endParaRPr>
          </a:p>
          <a:p>
            <a:r>
              <a:rPr lang="ja-JP" altLang="en-US" sz="1050" dirty="0">
                <a:latin typeface="游ゴシック" panose="020B0400000000000000" pitchFamily="50" charset="-128"/>
                <a:ea typeface="游ゴシック" panose="020B0400000000000000" pitchFamily="50" charset="-128"/>
              </a:rPr>
              <a:t>　　　　　アイスモナカ、生フルー</a:t>
            </a:r>
            <a:endParaRPr lang="en-US" altLang="ja-JP" sz="1050" dirty="0">
              <a:latin typeface="游ゴシック" panose="020B0400000000000000" pitchFamily="50" charset="-128"/>
              <a:ea typeface="游ゴシック" panose="020B0400000000000000" pitchFamily="50" charset="-128"/>
            </a:endParaRPr>
          </a:p>
          <a:p>
            <a:r>
              <a:rPr lang="ja-JP" altLang="en-US" sz="1050" dirty="0">
                <a:latin typeface="游ゴシック" panose="020B0400000000000000" pitchFamily="50" charset="-128"/>
                <a:ea typeface="游ゴシック" panose="020B0400000000000000" pitchFamily="50" charset="-128"/>
              </a:rPr>
              <a:t>　　　　　ツかき氷シロップなど</a:t>
            </a:r>
            <a:endParaRPr lang="en-US" altLang="ja-JP" sz="1050" dirty="0">
              <a:latin typeface="游ゴシック" panose="020B0400000000000000" pitchFamily="50" charset="-128"/>
              <a:ea typeface="游ゴシック" panose="020B0400000000000000" pitchFamily="50" charset="-128"/>
            </a:endParaRPr>
          </a:p>
        </p:txBody>
      </p:sp>
      <p:sp>
        <p:nvSpPr>
          <p:cNvPr id="34" name="正方形/長方形 33">
            <a:extLst>
              <a:ext uri="{FF2B5EF4-FFF2-40B4-BE49-F238E27FC236}">
                <a16:creationId xmlns:a16="http://schemas.microsoft.com/office/drawing/2014/main" id="{0B5DFBF4-F5E5-4351-AA01-33DCA64AE9BD}"/>
              </a:ext>
            </a:extLst>
          </p:cNvPr>
          <p:cNvSpPr/>
          <p:nvPr/>
        </p:nvSpPr>
        <p:spPr>
          <a:xfrm>
            <a:off x="4016890" y="7261497"/>
            <a:ext cx="3357972" cy="1615827"/>
          </a:xfrm>
          <a:prstGeom prst="rect">
            <a:avLst/>
          </a:prstGeom>
        </p:spPr>
        <p:txBody>
          <a:bodyPr wrap="square" lIns="0" tIns="0" rIns="0" bIns="0">
            <a:spAutoFit/>
          </a:bodyPr>
          <a:lstStyle/>
          <a:p>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はぐるま共同作業所初の分場として開所。支援学校卒業生や企業をリタイヤして「働く場」を求め</a:t>
            </a:r>
            <a:r>
              <a:rPr lang="ja-JP" altLang="en-US" sz="1050" kern="100" dirty="0">
                <a:effectLst/>
                <a:latin typeface="游ゴシック" panose="020B0400000000000000" pitchFamily="50" charset="-128"/>
                <a:ea typeface="游ゴシック" panose="020B0400000000000000" pitchFamily="50" charset="-128"/>
                <a:cs typeface="Courier New" panose="02070309020205020404" pitchFamily="49" charset="0"/>
              </a:rPr>
              <a:t>た</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メンバー</a:t>
            </a:r>
            <a:r>
              <a:rPr lang="ja-JP" altLang="en-US" sz="1050" kern="100" dirty="0">
                <a:effectLst/>
                <a:latin typeface="游ゴシック" panose="020B0400000000000000" pitchFamily="50" charset="-128"/>
                <a:ea typeface="游ゴシック" panose="020B0400000000000000" pitchFamily="50" charset="-128"/>
                <a:cs typeface="Courier New" panose="02070309020205020404" pitchFamily="49" charset="0"/>
              </a:rPr>
              <a:t>達</a:t>
            </a:r>
            <a:endPar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　　　　　　　　　　　</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と、共に考え学びながら食品製</a:t>
            </a:r>
            <a:endPar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　　　　　　　　　　　</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造を実施。「美味しくて、体に</a:t>
            </a:r>
            <a:endPar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　　　　　　　　　　　</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やさしい」食品作りに対するこ</a:t>
            </a:r>
            <a:endPar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　　　　　　　　　　　</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だわりをもって</a:t>
            </a:r>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製造。</a:t>
            </a:r>
            <a:endParaRPr lang="en-US" altLang="ja-JP" sz="1050" kern="100" dirty="0">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　　　　　　　　　　　</a:t>
            </a:r>
            <a:r>
              <a:rPr lang="en-US" altLang="ja-JP" sz="1050" kern="100" dirty="0">
                <a:latin typeface="游ゴシック" panose="020B0400000000000000" pitchFamily="50" charset="-128"/>
                <a:ea typeface="游ゴシック" panose="020B0400000000000000" pitchFamily="50" charset="-128"/>
                <a:cs typeface="Courier New" panose="02070309020205020404" pitchFamily="49" charset="0"/>
              </a:rPr>
              <a:t>OEM</a:t>
            </a:r>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商品：</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納豆、せんべい、</a:t>
            </a:r>
            <a:endPar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　　　　　　　　　　　</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ポップコーン、ゼリー、コロッ</a:t>
            </a:r>
            <a:endParaRPr lang="en-US"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r>
              <a:rPr lang="ja-JP" altLang="en-US" sz="1050" kern="100" dirty="0">
                <a:latin typeface="游ゴシック" panose="020B0400000000000000" pitchFamily="50" charset="-128"/>
                <a:ea typeface="游ゴシック" panose="020B0400000000000000" pitchFamily="50" charset="-128"/>
                <a:cs typeface="Courier New" panose="02070309020205020404" pitchFamily="49" charset="0"/>
              </a:rPr>
              <a:t>　　　　　　　　　　　</a:t>
            </a:r>
            <a:r>
              <a:rPr lang="ja-JP" altLang="ja-JP" sz="1050" kern="100" dirty="0">
                <a:effectLst/>
                <a:latin typeface="游ゴシック" panose="020B0400000000000000" pitchFamily="50" charset="-128"/>
                <a:ea typeface="游ゴシック" panose="020B0400000000000000" pitchFamily="50" charset="-128"/>
                <a:cs typeface="Courier New" panose="02070309020205020404" pitchFamily="49" charset="0"/>
              </a:rPr>
              <a:t>ケなど</a:t>
            </a:r>
          </a:p>
          <a:p>
            <a:endParaRPr lang="ja-JP" altLang="en-US" sz="1050" dirty="0">
              <a:latin typeface="游ゴシック" panose="020B0400000000000000" pitchFamily="50" charset="-128"/>
              <a:ea typeface="游ゴシック" panose="020B0400000000000000" pitchFamily="50" charset="-128"/>
            </a:endParaRPr>
          </a:p>
        </p:txBody>
      </p:sp>
      <p:sp>
        <p:nvSpPr>
          <p:cNvPr id="22" name="正方形/長方形 21">
            <a:extLst>
              <a:ext uri="{FF2B5EF4-FFF2-40B4-BE49-F238E27FC236}">
                <a16:creationId xmlns:a16="http://schemas.microsoft.com/office/drawing/2014/main" id="{46A18A62-E4C7-4CD7-9CA0-399BE4BD476E}"/>
              </a:ext>
            </a:extLst>
          </p:cNvPr>
          <p:cNvSpPr/>
          <p:nvPr/>
        </p:nvSpPr>
        <p:spPr>
          <a:xfrm>
            <a:off x="3948735" y="7026296"/>
            <a:ext cx="3479687" cy="166447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DC36D58F-CBE9-4F0A-8BF6-13B1271836A6}"/>
              </a:ext>
            </a:extLst>
          </p:cNvPr>
          <p:cNvSpPr/>
          <p:nvPr/>
        </p:nvSpPr>
        <p:spPr>
          <a:xfrm>
            <a:off x="330520" y="8742466"/>
            <a:ext cx="3479687" cy="166447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58F539E5-AA7C-4D36-A436-D21C15703B3A}"/>
              </a:ext>
            </a:extLst>
          </p:cNvPr>
          <p:cNvSpPr/>
          <p:nvPr/>
        </p:nvSpPr>
        <p:spPr>
          <a:xfrm>
            <a:off x="3956032" y="8747988"/>
            <a:ext cx="3479687" cy="166447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3BDFB5DC-5750-4715-9486-4AE80DA74B29}"/>
              </a:ext>
            </a:extLst>
          </p:cNvPr>
          <p:cNvPicPr>
            <a:picLocks noChangeAspect="1"/>
          </p:cNvPicPr>
          <p:nvPr/>
        </p:nvPicPr>
        <p:blipFill>
          <a:blip r:embed="rId2" cstate="print">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2554028" y="9589273"/>
            <a:ext cx="1226514" cy="791510"/>
          </a:xfrm>
          <a:prstGeom prst="rect">
            <a:avLst/>
          </a:prstGeom>
        </p:spPr>
      </p:pic>
      <p:pic>
        <p:nvPicPr>
          <p:cNvPr id="5" name="図 4">
            <a:extLst>
              <a:ext uri="{FF2B5EF4-FFF2-40B4-BE49-F238E27FC236}">
                <a16:creationId xmlns:a16="http://schemas.microsoft.com/office/drawing/2014/main" id="{4A566669-1769-42A8-8332-3AA7C4FB955F}"/>
              </a:ext>
            </a:extLst>
          </p:cNvPr>
          <p:cNvPicPr>
            <a:picLocks noChangeAspect="1"/>
          </p:cNvPicPr>
          <p:nvPr/>
        </p:nvPicPr>
        <p:blipFill>
          <a:blip r:embed="rId4" cstate="print">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tretch>
            <a:fillRect/>
          </a:stretch>
        </p:blipFill>
        <p:spPr>
          <a:xfrm>
            <a:off x="4016637" y="7651166"/>
            <a:ext cx="1335202" cy="1001401"/>
          </a:xfrm>
          <a:prstGeom prst="rect">
            <a:avLst/>
          </a:prstGeom>
        </p:spPr>
      </p:pic>
      <p:pic>
        <p:nvPicPr>
          <p:cNvPr id="9" name="図 8">
            <a:extLst>
              <a:ext uri="{FF2B5EF4-FFF2-40B4-BE49-F238E27FC236}">
                <a16:creationId xmlns:a16="http://schemas.microsoft.com/office/drawing/2014/main" id="{9534BA42-7F13-4817-B79C-9BD7E67798F2}"/>
              </a:ext>
            </a:extLst>
          </p:cNvPr>
          <p:cNvPicPr>
            <a:picLocks noChangeAspect="1"/>
          </p:cNvPicPr>
          <p:nvPr/>
        </p:nvPicPr>
        <p:blipFill>
          <a:blip r:embed="rId6" cstate="print">
            <a:extLst>
              <a:ext uri="{BEBA8EAE-BF5A-486C-A8C5-ECC9F3942E4B}">
                <a14:imgProps xmlns:a14="http://schemas.microsoft.com/office/drawing/2010/main">
                  <a14:imgLayer r:embed="rId7">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6623637" y="8992459"/>
            <a:ext cx="772713" cy="1373713"/>
          </a:xfrm>
          <a:prstGeom prst="rect">
            <a:avLst/>
          </a:prstGeom>
        </p:spPr>
      </p:pic>
      <p:pic>
        <p:nvPicPr>
          <p:cNvPr id="27" name="図 26"/>
          <p:cNvPicPr>
            <a:picLocks noChangeAspect="1"/>
          </p:cNvPicPr>
          <p:nvPr/>
        </p:nvPicPr>
        <p:blipFill rotWithShape="1">
          <a:blip r:embed="rId8"/>
          <a:srcRect b="10169"/>
          <a:stretch/>
        </p:blipFill>
        <p:spPr>
          <a:xfrm>
            <a:off x="2528870" y="7938094"/>
            <a:ext cx="1205995" cy="670469"/>
          </a:xfrm>
          <a:prstGeom prst="rect">
            <a:avLst/>
          </a:prstGeom>
        </p:spPr>
      </p:pic>
      <p:sp>
        <p:nvSpPr>
          <p:cNvPr id="26" name="正方形/長方形 25">
            <a:extLst>
              <a:ext uri="{FF2B5EF4-FFF2-40B4-BE49-F238E27FC236}">
                <a16:creationId xmlns:a16="http://schemas.microsoft.com/office/drawing/2014/main" id="{2369A78B-D0AE-46BF-A1D1-4E146F66ED11}"/>
              </a:ext>
            </a:extLst>
          </p:cNvPr>
          <p:cNvSpPr/>
          <p:nvPr/>
        </p:nvSpPr>
        <p:spPr>
          <a:xfrm>
            <a:off x="398590" y="7272860"/>
            <a:ext cx="3411616" cy="1292662"/>
          </a:xfrm>
          <a:prstGeom prst="rect">
            <a:avLst/>
          </a:prstGeom>
        </p:spPr>
        <p:txBody>
          <a:bodyPr wrap="square" lIns="0" tIns="0" rIns="0" bIns="0">
            <a:spAutoFit/>
          </a:bodyPr>
          <a:lstStyle/>
          <a:p>
            <a:r>
              <a:rPr lang="ja-JP" altLang="en-US" sz="1050" dirty="0">
                <a:latin typeface="游ゴシック" panose="020B0400000000000000" pitchFamily="50" charset="-128"/>
                <a:ea typeface="游ゴシック" panose="020B0400000000000000" pitchFamily="50" charset="-128"/>
              </a:rPr>
              <a:t>近鉄駅構内の「駅ナカ」店舗をはじめ、多様な業態の物販・飲食事業を経営。加えて、近鉄沿線をはじめとする生産者の思いをつなぐ「</a:t>
            </a:r>
            <a:r>
              <a:rPr lang="en-US" altLang="ja-JP" sz="1050" dirty="0" err="1">
                <a:latin typeface="游ゴシック" panose="020B0400000000000000" pitchFamily="50" charset="-128"/>
                <a:ea typeface="游ゴシック" panose="020B0400000000000000" pitchFamily="50" charset="-128"/>
              </a:rPr>
              <a:t>irodori</a:t>
            </a:r>
            <a:r>
              <a:rPr lang="ja-JP" altLang="en-US" sz="1050" dirty="0">
                <a:latin typeface="游ゴシック" panose="020B0400000000000000" pitchFamily="50" charset="-128"/>
                <a:ea typeface="游ゴシック" panose="020B0400000000000000" pitchFamily="50" charset="-128"/>
              </a:rPr>
              <a:t> </a:t>
            </a:r>
            <a:r>
              <a:rPr lang="en-US" altLang="ja-JP" sz="1050" dirty="0" err="1">
                <a:latin typeface="游ゴシック" panose="020B0400000000000000" pitchFamily="50" charset="-128"/>
                <a:ea typeface="游ゴシック" panose="020B0400000000000000" pitchFamily="50" charset="-128"/>
              </a:rPr>
              <a:t>kintetsu</a:t>
            </a:r>
            <a:r>
              <a:rPr lang="ja-JP" altLang="en-US" sz="1050" dirty="0">
                <a:latin typeface="游ゴシック" panose="020B0400000000000000" pitchFamily="50" charset="-128"/>
                <a:ea typeface="游ゴシック" panose="020B0400000000000000" pitchFamily="50" charset="-128"/>
              </a:rPr>
              <a:t>」事業を展開。</a:t>
            </a:r>
            <a:endParaRPr lang="en-US" altLang="ja-JP" sz="1050" dirty="0">
              <a:latin typeface="游ゴシック" panose="020B0400000000000000" pitchFamily="50" charset="-128"/>
              <a:ea typeface="游ゴシック" panose="020B0400000000000000" pitchFamily="50" charset="-128"/>
            </a:endParaRPr>
          </a:p>
          <a:p>
            <a:r>
              <a:rPr lang="ja-JP" altLang="en-US" sz="1050" dirty="0">
                <a:latin typeface="游ゴシック" panose="020B0400000000000000" pitchFamily="50" charset="-128"/>
                <a:ea typeface="游ゴシック" panose="020B0400000000000000" pitchFamily="50" charset="-128"/>
              </a:rPr>
              <a:t>生産者と加工事業者を結びつけた新商品の企画・開発から販売までのプロセスを一元管理。</a:t>
            </a:r>
            <a:endParaRPr lang="en-US" altLang="ja-JP" sz="1050" dirty="0">
              <a:latin typeface="游ゴシック" panose="020B0400000000000000" pitchFamily="50" charset="-128"/>
              <a:ea typeface="游ゴシック" panose="020B0400000000000000" pitchFamily="50" charset="-128"/>
            </a:endParaRPr>
          </a:p>
          <a:p>
            <a:r>
              <a:rPr lang="en-US" altLang="ja-JP" sz="1050" dirty="0">
                <a:latin typeface="游ゴシック" panose="020B0400000000000000" pitchFamily="50" charset="-128"/>
                <a:ea typeface="游ゴシック" panose="020B0400000000000000" pitchFamily="50" charset="-128"/>
              </a:rPr>
              <a:t>OEM</a:t>
            </a:r>
            <a:r>
              <a:rPr lang="ja-JP" altLang="en-US" sz="1050" dirty="0">
                <a:latin typeface="游ゴシック" panose="020B0400000000000000" pitchFamily="50" charset="-128"/>
                <a:ea typeface="游ゴシック" panose="020B0400000000000000" pitchFamily="50" charset="-128"/>
              </a:rPr>
              <a:t>商品：お酒、ゼリー、あられ</a:t>
            </a:r>
            <a:endParaRPr lang="en-US" altLang="ja-JP" sz="1050" dirty="0">
              <a:latin typeface="游ゴシック" panose="020B0400000000000000" pitchFamily="50" charset="-128"/>
              <a:ea typeface="游ゴシック" panose="020B0400000000000000" pitchFamily="50" charset="-128"/>
            </a:endParaRPr>
          </a:p>
          <a:p>
            <a:r>
              <a:rPr lang="ja-JP" altLang="en-US" sz="1050" dirty="0">
                <a:latin typeface="游ゴシック" panose="020B0400000000000000" pitchFamily="50" charset="-128"/>
                <a:ea typeface="游ゴシック" panose="020B0400000000000000" pitchFamily="50" charset="-128"/>
              </a:rPr>
              <a:t>                  カレー、味噌汁、</a:t>
            </a:r>
            <a:endParaRPr lang="en-US" altLang="ja-JP" sz="1050" dirty="0">
              <a:latin typeface="游ゴシック" panose="020B0400000000000000" pitchFamily="50" charset="-128"/>
              <a:ea typeface="游ゴシック" panose="020B0400000000000000" pitchFamily="50" charset="-128"/>
            </a:endParaRPr>
          </a:p>
          <a:p>
            <a:r>
              <a:rPr lang="en-US" altLang="ja-JP" sz="1050" dirty="0">
                <a:latin typeface="游ゴシック" panose="020B0400000000000000" pitchFamily="50" charset="-128"/>
                <a:ea typeface="游ゴシック" panose="020B0400000000000000" pitchFamily="50" charset="-128"/>
              </a:rPr>
              <a:t>                  </a:t>
            </a:r>
            <a:r>
              <a:rPr lang="ja-JP" altLang="en-US" sz="1050" dirty="0">
                <a:latin typeface="游ゴシック" panose="020B0400000000000000" pitchFamily="50" charset="-128"/>
                <a:ea typeface="游ゴシック" panose="020B0400000000000000" pitchFamily="50" charset="-128"/>
              </a:rPr>
              <a:t>ジャム、スープなど</a:t>
            </a:r>
          </a:p>
        </p:txBody>
      </p:sp>
    </p:spTree>
    <p:extLst>
      <p:ext uri="{BB962C8B-B14F-4D97-AF65-F5344CB8AC3E}">
        <p14:creationId xmlns:p14="http://schemas.microsoft.com/office/powerpoint/2010/main" val="1498734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755</Words>
  <Application>Microsoft Office PowerPoint</Application>
  <PresentationFormat>ユーザー設定</PresentationFormat>
  <Paragraphs>57</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HGPｺﾞｼｯｸM</vt:lpstr>
      <vt:lpstr>HGP創英角ｺﾞｼｯｸUB</vt:lpstr>
      <vt:lpstr>Meiryo UI</vt:lpstr>
      <vt:lpstr>ＭＳ Ｐゴシック</vt:lpstr>
      <vt:lpstr>ＭＳ Ｐゴシック 本文</vt:lpstr>
      <vt:lpstr>游ゴシック</vt:lpstr>
      <vt:lpstr>Arial</vt:lpstr>
      <vt:lpstr>Calibri</vt:lpstr>
      <vt:lpstr>Calibri Light</vt:lpstr>
      <vt:lpstr>Courier New</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OEM事業者とつながる交流会（2023年12月7日）申込書_環農水研</dc:title>
  <dc:creator>大阪府立環境農林水産総合研究所</dc:creator>
  <cp:lastModifiedBy/>
  <cp:revision>1</cp:revision>
  <dcterms:created xsi:type="dcterms:W3CDTF">2023-11-21T09:31:40Z</dcterms:created>
  <dcterms:modified xsi:type="dcterms:W3CDTF">2023-11-21T09:36:25Z</dcterms:modified>
</cp:coreProperties>
</file>