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6" r:id="rId1"/>
  </p:sldMasterIdLst>
  <p:notesMasterIdLst>
    <p:notesMasterId r:id="rId3"/>
  </p:notesMasterIdLst>
  <p:handoutMasterIdLst>
    <p:handoutMasterId r:id="rId4"/>
  </p:handoutMasterIdLst>
  <p:sldIdLst>
    <p:sldId id="267" r:id="rId2"/>
  </p:sldIdLst>
  <p:sldSz cx="7775575" cy="10907713"/>
  <p:notesSz cx="6807200" cy="9939338"/>
  <p:kinsoku lang="ja-JP" invalStChars="、。，．・：；？！゛゜ヽヾゝゞ々ー’”）〕］｝〉》」』】°‰′″℃￠％ぁぃぅぇぉっゃゅょゎァィゥェォッャュョヮヵヶ!%),.:;?]}｡｣､･ｧｨｩｪｫｬｭｮｯｰﾞﾟ" invalEndChars="‘“（〔［｛〈《「『【￥＄$([\{｢￡"/>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547" userDrawn="1">
          <p15:clr>
            <a:srgbClr val="A4A3A4"/>
          </p15:clr>
        </p15:guide>
        <p15:guide id="2" pos="2449">
          <p15:clr>
            <a:srgbClr val="A4A3A4"/>
          </p15:clr>
        </p15:guide>
        <p15:guide id="3" pos="249" userDrawn="1">
          <p15:clr>
            <a:srgbClr val="A4A3A4"/>
          </p15:clr>
        </p15:guide>
        <p15:guide id="4" pos="4649" userDrawn="1">
          <p15:clr>
            <a:srgbClr val="A4A3A4"/>
          </p15:clr>
        </p15:guide>
        <p15:guide id="5" pos="657"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8235"/>
    <a:srgbClr val="E66914"/>
    <a:srgbClr val="000000"/>
    <a:srgbClr val="769B5D"/>
    <a:srgbClr val="FF0066"/>
    <a:srgbClr val="3C5C26"/>
    <a:srgbClr val="4B732F"/>
    <a:srgbClr val="CC5D12"/>
    <a:srgbClr val="FC1053"/>
    <a:srgbClr val="FF0D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36" autoAdjust="0"/>
    <p:restoredTop sz="84606" autoAdjust="0"/>
  </p:normalViewPr>
  <p:slideViewPr>
    <p:cSldViewPr snapToGrid="0">
      <p:cViewPr varScale="1">
        <p:scale>
          <a:sx n="45" d="100"/>
          <a:sy n="45" d="100"/>
        </p:scale>
        <p:origin x="2342" y="29"/>
      </p:cViewPr>
      <p:guideLst>
        <p:guide orient="horz" pos="4547"/>
        <p:guide pos="2449"/>
        <p:guide pos="249"/>
        <p:guide pos="4649"/>
        <p:guide pos="657"/>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5"/>
            <a:ext cx="2950279" cy="496741"/>
          </a:xfrm>
          <a:prstGeom prst="rect">
            <a:avLst/>
          </a:prstGeom>
        </p:spPr>
        <p:txBody>
          <a:bodyPr vert="horz" lIns="86056" tIns="43030" rIns="86056" bIns="43030" rtlCol="0"/>
          <a:lstStyle>
            <a:lvl1pPr algn="l">
              <a:defRPr sz="1100"/>
            </a:lvl1pPr>
          </a:lstStyle>
          <a:p>
            <a:endParaRPr kumimoji="1" lang="ja-JP" altLang="en-US" dirty="0"/>
          </a:p>
        </p:txBody>
      </p:sp>
      <p:sp>
        <p:nvSpPr>
          <p:cNvPr id="3" name="日付プレースホルダー 2"/>
          <p:cNvSpPr>
            <a:spLocks noGrp="1"/>
          </p:cNvSpPr>
          <p:nvPr>
            <p:ph type="dt" sz="quarter" idx="1"/>
          </p:nvPr>
        </p:nvSpPr>
        <p:spPr>
          <a:xfrm>
            <a:off x="3855457" y="5"/>
            <a:ext cx="2950279" cy="496741"/>
          </a:xfrm>
          <a:prstGeom prst="rect">
            <a:avLst/>
          </a:prstGeom>
        </p:spPr>
        <p:txBody>
          <a:bodyPr vert="horz" lIns="86056" tIns="43030" rIns="86056" bIns="43030" rtlCol="0"/>
          <a:lstStyle>
            <a:lvl1pPr algn="r">
              <a:defRPr sz="1100"/>
            </a:lvl1pPr>
          </a:lstStyle>
          <a:p>
            <a:fld id="{EA4C0380-2DE9-498B-B68D-60B46204BA80}" type="datetimeFigureOut">
              <a:rPr kumimoji="1" lang="ja-JP" altLang="en-US" smtClean="0"/>
              <a:t>2024/7/12</a:t>
            </a:fld>
            <a:endParaRPr kumimoji="1" lang="ja-JP" altLang="en-US" dirty="0"/>
          </a:p>
        </p:txBody>
      </p:sp>
      <p:sp>
        <p:nvSpPr>
          <p:cNvPr id="4" name="フッター プレースホルダー 3"/>
          <p:cNvSpPr>
            <a:spLocks noGrp="1"/>
          </p:cNvSpPr>
          <p:nvPr>
            <p:ph type="ftr" sz="quarter" idx="2"/>
          </p:nvPr>
        </p:nvSpPr>
        <p:spPr>
          <a:xfrm>
            <a:off x="9" y="9441098"/>
            <a:ext cx="2950279" cy="496740"/>
          </a:xfrm>
          <a:prstGeom prst="rect">
            <a:avLst/>
          </a:prstGeom>
        </p:spPr>
        <p:txBody>
          <a:bodyPr vert="horz" lIns="86056" tIns="43030" rIns="86056" bIns="43030" rtlCol="0" anchor="b"/>
          <a:lstStyle>
            <a:lvl1pPr algn="l">
              <a:defRPr sz="1100"/>
            </a:lvl1pPr>
          </a:lstStyle>
          <a:p>
            <a:endParaRPr kumimoji="1" lang="ja-JP" altLang="en-US" dirty="0"/>
          </a:p>
        </p:txBody>
      </p:sp>
      <p:sp>
        <p:nvSpPr>
          <p:cNvPr id="5" name="スライド番号プレースホルダー 4"/>
          <p:cNvSpPr>
            <a:spLocks noGrp="1"/>
          </p:cNvSpPr>
          <p:nvPr>
            <p:ph type="sldNum" sz="quarter" idx="3"/>
          </p:nvPr>
        </p:nvSpPr>
        <p:spPr>
          <a:xfrm>
            <a:off x="3855457" y="9441098"/>
            <a:ext cx="2950279" cy="496740"/>
          </a:xfrm>
          <a:prstGeom prst="rect">
            <a:avLst/>
          </a:prstGeom>
        </p:spPr>
        <p:txBody>
          <a:bodyPr vert="horz" lIns="86056" tIns="43030" rIns="86056" bIns="43030" rtlCol="0" anchor="b"/>
          <a:lstStyle>
            <a:lvl1pPr algn="r">
              <a:defRPr sz="11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9"/>
            <a:ext cx="2949786" cy="498691"/>
          </a:xfrm>
          <a:prstGeom prst="rect">
            <a:avLst/>
          </a:prstGeom>
        </p:spPr>
        <p:txBody>
          <a:bodyPr vert="horz" lIns="91446" tIns="45723" rIns="91446" bIns="45723" rtlCol="0"/>
          <a:lstStyle>
            <a:lvl1pPr algn="l">
              <a:defRPr sz="1100"/>
            </a:lvl1pPr>
          </a:lstStyle>
          <a:p>
            <a:endParaRPr kumimoji="1" lang="ja-JP" altLang="en-US" dirty="0"/>
          </a:p>
        </p:txBody>
      </p:sp>
      <p:sp>
        <p:nvSpPr>
          <p:cNvPr id="3" name="日付プレースホルダー 2"/>
          <p:cNvSpPr>
            <a:spLocks noGrp="1"/>
          </p:cNvSpPr>
          <p:nvPr>
            <p:ph type="dt" idx="1"/>
          </p:nvPr>
        </p:nvSpPr>
        <p:spPr>
          <a:xfrm>
            <a:off x="3855849" y="9"/>
            <a:ext cx="2949786" cy="498691"/>
          </a:xfrm>
          <a:prstGeom prst="rect">
            <a:avLst/>
          </a:prstGeom>
        </p:spPr>
        <p:txBody>
          <a:bodyPr vert="horz" lIns="91446" tIns="45723" rIns="91446" bIns="45723" rtlCol="0"/>
          <a:lstStyle>
            <a:lvl1pPr algn="r">
              <a:defRPr sz="1100"/>
            </a:lvl1pPr>
          </a:lstStyle>
          <a:p>
            <a:fld id="{70F99883-74AE-4A2C-81B7-5B86A08198C0}" type="datetimeFigureOut">
              <a:rPr kumimoji="1" lang="ja-JP" altLang="en-US" smtClean="0"/>
              <a:t>2024/7/12</a:t>
            </a:fld>
            <a:endParaRPr kumimoji="1" lang="ja-JP" altLang="en-US" dirty="0"/>
          </a:p>
        </p:txBody>
      </p:sp>
      <p:sp>
        <p:nvSpPr>
          <p:cNvPr id="4" name="スライド イメージ プレースホルダー 3"/>
          <p:cNvSpPr>
            <a:spLocks noGrp="1" noRot="1" noChangeAspect="1"/>
          </p:cNvSpPr>
          <p:nvPr>
            <p:ph type="sldImg" idx="2"/>
          </p:nvPr>
        </p:nvSpPr>
        <p:spPr>
          <a:xfrm>
            <a:off x="2209800" y="1243013"/>
            <a:ext cx="2387600" cy="3352800"/>
          </a:xfrm>
          <a:prstGeom prst="rect">
            <a:avLst/>
          </a:prstGeom>
          <a:noFill/>
          <a:ln w="12700">
            <a:solidFill>
              <a:prstClr val="black"/>
            </a:solidFill>
          </a:ln>
        </p:spPr>
        <p:txBody>
          <a:bodyPr vert="horz" lIns="91446" tIns="45723" rIns="91446" bIns="45723" rtlCol="0" anchor="ctr"/>
          <a:lstStyle/>
          <a:p>
            <a:endParaRPr lang="ja-JP" altLang="en-US" dirty="0"/>
          </a:p>
        </p:txBody>
      </p:sp>
      <p:sp>
        <p:nvSpPr>
          <p:cNvPr id="5" name="ノート プレースホルダー 4"/>
          <p:cNvSpPr>
            <a:spLocks noGrp="1"/>
          </p:cNvSpPr>
          <p:nvPr>
            <p:ph type="body" sz="quarter" idx="3"/>
          </p:nvPr>
        </p:nvSpPr>
        <p:spPr>
          <a:xfrm>
            <a:off x="680721" y="4783313"/>
            <a:ext cx="5445760" cy="3913612"/>
          </a:xfrm>
          <a:prstGeom prst="rect">
            <a:avLst/>
          </a:prstGeom>
        </p:spPr>
        <p:txBody>
          <a:bodyPr vert="horz" lIns="91446" tIns="45723" rIns="91446" bIns="4572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654"/>
            <a:ext cx="2949786" cy="498690"/>
          </a:xfrm>
          <a:prstGeom prst="rect">
            <a:avLst/>
          </a:prstGeom>
        </p:spPr>
        <p:txBody>
          <a:bodyPr vert="horz" lIns="91446" tIns="45723" rIns="91446" bIns="45723" rtlCol="0" anchor="b"/>
          <a:lstStyle>
            <a:lvl1pPr algn="l">
              <a:defRPr sz="1100"/>
            </a:lvl1pPr>
          </a:lstStyle>
          <a:p>
            <a:endParaRPr kumimoji="1" lang="ja-JP" altLang="en-US" dirty="0"/>
          </a:p>
        </p:txBody>
      </p:sp>
      <p:sp>
        <p:nvSpPr>
          <p:cNvPr id="7" name="スライド番号プレースホルダー 6"/>
          <p:cNvSpPr>
            <a:spLocks noGrp="1"/>
          </p:cNvSpPr>
          <p:nvPr>
            <p:ph type="sldNum" sz="quarter" idx="5"/>
          </p:nvPr>
        </p:nvSpPr>
        <p:spPr>
          <a:xfrm>
            <a:off x="3855849" y="9440654"/>
            <a:ext cx="2949786" cy="498690"/>
          </a:xfrm>
          <a:prstGeom prst="rect">
            <a:avLst/>
          </a:prstGeom>
        </p:spPr>
        <p:txBody>
          <a:bodyPr vert="horz" lIns="91446" tIns="45723" rIns="91446" bIns="45723" rtlCol="0" anchor="b"/>
          <a:lstStyle>
            <a:lvl1pPr algn="r">
              <a:defRPr sz="11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CD93CC5-A9B8-46A1-B8C3-70AA73E05DA2}" type="slidenum">
              <a:rPr kumimoji="1" lang="ja-JP" altLang="en-US" smtClean="0"/>
              <a:t>1</a:t>
            </a:fld>
            <a:endParaRPr kumimoji="1" lang="ja-JP" altLang="en-US" dirty="0"/>
          </a:p>
        </p:txBody>
      </p:sp>
    </p:spTree>
    <p:extLst>
      <p:ext uri="{BB962C8B-B14F-4D97-AF65-F5344CB8AC3E}">
        <p14:creationId xmlns:p14="http://schemas.microsoft.com/office/powerpoint/2010/main" val="433230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dirty="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7/12/2024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a:extLst>
              <a:ext uri="{FF2B5EF4-FFF2-40B4-BE49-F238E27FC236}">
                <a16:creationId xmlns:a16="http://schemas.microsoft.com/office/drawing/2014/main" id="{AB2E0E85-2108-4DCC-84C1-451E31C70645}"/>
              </a:ext>
            </a:extLst>
          </p:cNvPr>
          <p:cNvSpPr/>
          <p:nvPr/>
        </p:nvSpPr>
        <p:spPr>
          <a:xfrm>
            <a:off x="-8082" y="7569642"/>
            <a:ext cx="7783657" cy="2907232"/>
          </a:xfrm>
          <a:prstGeom prst="rect">
            <a:avLst/>
          </a:prstGeom>
          <a:solidFill>
            <a:schemeClr val="accent2">
              <a:lumMod val="20000"/>
              <a:lumOff val="80000"/>
              <a:alpha val="8470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j-ea"/>
              <a:ea typeface="+mj-ea"/>
            </a:endParaRPr>
          </a:p>
        </p:txBody>
      </p:sp>
      <p:sp>
        <p:nvSpPr>
          <p:cNvPr id="4" name="テキスト ボックス 3"/>
          <p:cNvSpPr txBox="1"/>
          <p:nvPr/>
        </p:nvSpPr>
        <p:spPr>
          <a:xfrm>
            <a:off x="295864" y="247603"/>
            <a:ext cx="6877601" cy="1216182"/>
          </a:xfrm>
          <a:prstGeom prst="rect">
            <a:avLst/>
          </a:prstGeom>
          <a:noFill/>
        </p:spPr>
        <p:txBody>
          <a:bodyPr wrap="square" lIns="88788" tIns="44394" rIns="88788" bIns="44394" rtlCol="0">
            <a:spAutoFit/>
          </a:bodyPr>
          <a:lstStyle/>
          <a:p>
            <a:r>
              <a:rPr lang="ja-JP" altLang="en-US" sz="1749" dirty="0"/>
              <a:t>ＦＡＸ送付先　　</a:t>
            </a:r>
            <a:r>
              <a:rPr lang="ja-JP" altLang="en-US" sz="1749" b="1" u="sng" dirty="0"/>
              <a:t>０７２－４３８－２０６９</a:t>
            </a:r>
            <a:endParaRPr lang="en-US" altLang="ja-JP" sz="1749" b="1" u="sng" dirty="0"/>
          </a:p>
          <a:p>
            <a:r>
              <a:rPr lang="ja-JP" altLang="en-US" sz="1749" dirty="0"/>
              <a:t>メール送付先　</a:t>
            </a:r>
            <a:r>
              <a:rPr lang="en-US" altLang="ja-JP" sz="1749" b="1" u="sng" dirty="0"/>
              <a:t>senshunotomidori-g04@sbox.pref.osaka.lg.jp</a:t>
            </a:r>
            <a:endParaRPr lang="en-US" altLang="ja-JP" sz="700" dirty="0"/>
          </a:p>
          <a:p>
            <a:r>
              <a:rPr lang="ja-JP" altLang="en-US" sz="1400" dirty="0"/>
              <a:t>　　　　　　　　　　　　大阪府泉州農と緑の総合事務所　農の普及課　中上・梅澤・寺岡　宛</a:t>
            </a:r>
            <a:endParaRPr lang="en-US" altLang="ja-JP" sz="1400" dirty="0"/>
          </a:p>
          <a:p>
            <a:r>
              <a:rPr lang="ja-JP" altLang="en-US" sz="1749" dirty="0"/>
              <a:t>申込締切　　　</a:t>
            </a:r>
            <a:r>
              <a:rPr lang="ja-JP" altLang="en-US" sz="1100" dirty="0"/>
              <a:t>　</a:t>
            </a:r>
            <a:r>
              <a:rPr lang="ja-JP" altLang="en-US" sz="1554" u="sng" dirty="0"/>
              <a:t>令和６年</a:t>
            </a:r>
            <a:r>
              <a:rPr lang="ja-JP" altLang="en-US" sz="2422" u="sng" dirty="0"/>
              <a:t>７</a:t>
            </a:r>
            <a:r>
              <a:rPr lang="ja-JP" altLang="en-US" sz="1554" u="sng" dirty="0"/>
              <a:t>月</a:t>
            </a:r>
            <a:r>
              <a:rPr lang="ja-JP" altLang="en-US" sz="2422" u="sng" dirty="0"/>
              <a:t>２９</a:t>
            </a:r>
            <a:r>
              <a:rPr lang="ja-JP" altLang="en-US" sz="1554" u="sng" dirty="0"/>
              <a:t>日</a:t>
            </a:r>
            <a:r>
              <a:rPr lang="ja-JP" altLang="en-US" sz="1749" u="sng" dirty="0"/>
              <a:t>（月）まで</a:t>
            </a:r>
            <a:r>
              <a:rPr lang="ja-JP" altLang="en-US" sz="1749" dirty="0"/>
              <a:t>　</a:t>
            </a:r>
            <a:endParaRPr lang="en-US" altLang="ja-JP" sz="1749" dirty="0"/>
          </a:p>
        </p:txBody>
      </p:sp>
      <p:sp>
        <p:nvSpPr>
          <p:cNvPr id="6" name="テキスト ボックス 5"/>
          <p:cNvSpPr txBox="1"/>
          <p:nvPr/>
        </p:nvSpPr>
        <p:spPr>
          <a:xfrm>
            <a:off x="338029" y="7279339"/>
            <a:ext cx="7099517" cy="253995"/>
          </a:xfrm>
          <a:prstGeom prst="rect">
            <a:avLst/>
          </a:prstGeom>
          <a:noFill/>
        </p:spPr>
        <p:txBody>
          <a:bodyPr wrap="square" lIns="88788" tIns="44394" rIns="88788" bIns="44394" rtlCol="0">
            <a:spAutoFit/>
          </a:bodyPr>
          <a:lstStyle/>
          <a:p>
            <a:r>
              <a:rPr lang="en-US" altLang="ja-JP" sz="1068" dirty="0">
                <a:latin typeface="ＭＳ Ｐゴシック 本文"/>
                <a:ea typeface="Meiryo UI" panose="020B0604030504040204" pitchFamily="50" charset="-128"/>
              </a:rPr>
              <a:t>※</a:t>
            </a:r>
            <a:r>
              <a:rPr lang="ja-JP" altLang="en-US" sz="1068" dirty="0">
                <a:latin typeface="ＭＳ Ｐゴシック 本文"/>
                <a:ea typeface="Meiryo UI" panose="020B0604030504040204" pitchFamily="50" charset="-128"/>
              </a:rPr>
              <a:t>ご記入</a:t>
            </a:r>
            <a:r>
              <a:rPr lang="ja-JP" altLang="en-US" sz="1068" dirty="0">
                <a:latin typeface="+mj-ea"/>
                <a:ea typeface="+mj-ea"/>
              </a:rPr>
              <a:t>いただいた</a:t>
            </a:r>
            <a:r>
              <a:rPr lang="ja-JP" altLang="en-US" sz="1068" dirty="0">
                <a:latin typeface="ＭＳ Ｐゴシック 本文"/>
                <a:ea typeface="Meiryo UI" panose="020B0604030504040204" pitchFamily="50" charset="-128"/>
              </a:rPr>
              <a:t>情報は、主催者からの連絡、情報提供、当日資料等のため使用することがありますので、予めご了承ください。</a:t>
            </a:r>
          </a:p>
        </p:txBody>
      </p:sp>
      <p:sp>
        <p:nvSpPr>
          <p:cNvPr id="8" name="テキスト ボックス 7"/>
          <p:cNvSpPr txBox="1"/>
          <p:nvPr/>
        </p:nvSpPr>
        <p:spPr>
          <a:xfrm>
            <a:off x="5821830" y="186045"/>
            <a:ext cx="1553031" cy="358831"/>
          </a:xfrm>
          <a:prstGeom prst="rect">
            <a:avLst/>
          </a:prstGeom>
          <a:noFill/>
          <a:ln>
            <a:solidFill>
              <a:schemeClr val="tx1"/>
            </a:solidFill>
          </a:ln>
        </p:spPr>
        <p:txBody>
          <a:bodyPr wrap="square" lIns="88788" tIns="44394" rIns="88788" bIns="44394" rtlCol="0">
            <a:spAutoFit/>
          </a:bodyPr>
          <a:lstStyle/>
          <a:p>
            <a:pPr algn="ctr"/>
            <a:r>
              <a:rPr lang="ja-JP" altLang="en-US" sz="1749" dirty="0">
                <a:latin typeface="HGP創英角ｺﾞｼｯｸUB" panose="020B0900000000000000" pitchFamily="50" charset="-128"/>
                <a:ea typeface="HGP創英角ｺﾞｼｯｸUB" panose="020B0900000000000000" pitchFamily="50" charset="-128"/>
              </a:rPr>
              <a:t>参加申込書</a:t>
            </a:r>
          </a:p>
        </p:txBody>
      </p:sp>
      <p:sp>
        <p:nvSpPr>
          <p:cNvPr id="11" name="角丸四角形 10"/>
          <p:cNvSpPr/>
          <p:nvPr/>
        </p:nvSpPr>
        <p:spPr>
          <a:xfrm>
            <a:off x="369971" y="1588638"/>
            <a:ext cx="7035632" cy="324000"/>
          </a:xfrm>
          <a:prstGeom prst="roundRect">
            <a:avLst/>
          </a:prstGeom>
          <a:solidFill>
            <a:schemeClr val="bg1">
              <a:lumMod val="8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8788" tIns="44394" rIns="88788" bIns="44394" rtlCol="0" anchor="ctr"/>
          <a:lstStyle/>
          <a:p>
            <a:pPr algn="ctr"/>
            <a:r>
              <a:rPr lang="en-US" altLang="ja-JP" sz="1749" dirty="0">
                <a:solidFill>
                  <a:schemeClr val="tx1"/>
                </a:solidFill>
                <a:latin typeface="游ゴシック" panose="020B0400000000000000" pitchFamily="50" charset="-128"/>
                <a:ea typeface="游ゴシック" panose="020B0400000000000000" pitchFamily="50" charset="-128"/>
              </a:rPr>
              <a:t>8</a:t>
            </a:r>
            <a:r>
              <a:rPr lang="ja-JP" altLang="en-US" sz="1749" dirty="0">
                <a:solidFill>
                  <a:schemeClr val="tx1"/>
                </a:solidFill>
                <a:latin typeface="游ゴシック" panose="020B0400000000000000" pitchFamily="50" charset="-128"/>
                <a:ea typeface="游ゴシック" panose="020B0400000000000000" pitchFamily="50" charset="-128"/>
              </a:rPr>
              <a:t>月</a:t>
            </a:r>
            <a:r>
              <a:rPr lang="en-US" altLang="ja-JP" sz="1749" dirty="0">
                <a:solidFill>
                  <a:schemeClr val="tx1"/>
                </a:solidFill>
                <a:latin typeface="游ゴシック" panose="020B0400000000000000" pitchFamily="50" charset="-128"/>
                <a:ea typeface="游ゴシック" panose="020B0400000000000000" pitchFamily="50" charset="-128"/>
              </a:rPr>
              <a:t>5</a:t>
            </a:r>
            <a:r>
              <a:rPr lang="ja-JP" altLang="en-US" sz="1749" dirty="0">
                <a:solidFill>
                  <a:schemeClr val="tx1"/>
                </a:solidFill>
                <a:latin typeface="游ゴシック" panose="020B0400000000000000" pitchFamily="50" charset="-128"/>
                <a:ea typeface="游ゴシック" panose="020B0400000000000000" pitchFamily="50" charset="-128"/>
              </a:rPr>
              <a:t>日「乾燥農産物づくりの基本とポイント」研修会　参加申込書</a:t>
            </a:r>
          </a:p>
        </p:txBody>
      </p:sp>
      <p:sp>
        <p:nvSpPr>
          <p:cNvPr id="10" name="正方形/長方形 9"/>
          <p:cNvSpPr/>
          <p:nvPr/>
        </p:nvSpPr>
        <p:spPr>
          <a:xfrm>
            <a:off x="302667" y="10570700"/>
            <a:ext cx="7170240" cy="184666"/>
          </a:xfrm>
          <a:prstGeom prst="rect">
            <a:avLst/>
          </a:prstGeom>
        </p:spPr>
        <p:txBody>
          <a:bodyPr wrap="square" lIns="0" tIns="0" rIns="0" bIns="0">
            <a:spAutoFit/>
          </a:bodyPr>
          <a:lstStyle/>
          <a:p>
            <a:pPr algn="ctr"/>
            <a:r>
              <a:rPr lang="ja-JP" altLang="en-US" sz="1200" dirty="0">
                <a:latin typeface="HGP創英角ｺﾞｼｯｸUB" panose="020B0900000000000000" pitchFamily="50" charset="-128"/>
                <a:ea typeface="HGP創英角ｺﾞｼｯｸUB" panose="020B0900000000000000" pitchFamily="50" charset="-128"/>
              </a:rPr>
              <a:t>主催：大阪府（泉州農と緑の総合事務所、流通対策室）　　　運営：（地独）大阪府立環境農林水産総合研究所</a:t>
            </a:r>
            <a:endParaRPr lang="en-US" altLang="ja-JP" sz="1200" dirty="0">
              <a:latin typeface="HGP創英角ｺﾞｼｯｸUB" panose="020B0900000000000000" pitchFamily="50" charset="-128"/>
              <a:ea typeface="HGP創英角ｺﾞｼｯｸUB" panose="020B0900000000000000" pitchFamily="50" charset="-128"/>
            </a:endParaRPr>
          </a:p>
        </p:txBody>
      </p:sp>
      <p:graphicFrame>
        <p:nvGraphicFramePr>
          <p:cNvPr id="12" name="表 11"/>
          <p:cNvGraphicFramePr>
            <a:graphicFrameLocks noGrp="1"/>
          </p:cNvGraphicFramePr>
          <p:nvPr/>
        </p:nvGraphicFramePr>
        <p:xfrm>
          <a:off x="369971" y="2008572"/>
          <a:ext cx="7035632" cy="5237984"/>
        </p:xfrm>
        <a:graphic>
          <a:graphicData uri="http://schemas.openxmlformats.org/drawingml/2006/table">
            <a:tbl>
              <a:tblPr firstRow="1" bandRow="1">
                <a:tableStyleId>{5940675A-B579-460E-94D1-54222C63F5DA}</a:tableStyleId>
              </a:tblPr>
              <a:tblGrid>
                <a:gridCol w="636762">
                  <a:extLst>
                    <a:ext uri="{9D8B030D-6E8A-4147-A177-3AD203B41FA5}">
                      <a16:colId xmlns:a16="http://schemas.microsoft.com/office/drawing/2014/main" val="20000"/>
                    </a:ext>
                  </a:extLst>
                </a:gridCol>
                <a:gridCol w="1407133">
                  <a:extLst>
                    <a:ext uri="{9D8B030D-6E8A-4147-A177-3AD203B41FA5}">
                      <a16:colId xmlns:a16="http://schemas.microsoft.com/office/drawing/2014/main" val="3828783320"/>
                    </a:ext>
                  </a:extLst>
                </a:gridCol>
                <a:gridCol w="4991737">
                  <a:extLst>
                    <a:ext uri="{9D8B030D-6E8A-4147-A177-3AD203B41FA5}">
                      <a16:colId xmlns:a16="http://schemas.microsoft.com/office/drawing/2014/main" val="20001"/>
                    </a:ext>
                  </a:extLst>
                </a:gridCol>
              </a:tblGrid>
              <a:tr h="324000">
                <a:tc gridSpan="2">
                  <a:txBody>
                    <a:bodyPr/>
                    <a:lstStyle/>
                    <a:p>
                      <a:pPr>
                        <a:spcBef>
                          <a:spcPts val="300"/>
                        </a:spcBef>
                      </a:pPr>
                      <a:r>
                        <a:rPr kumimoji="1" lang="ja-JP" altLang="en-US" sz="1200" dirty="0"/>
                        <a:t>事業者名（農園名等）</a:t>
                      </a:r>
                      <a:endParaRPr kumimoji="1" lang="en-US" altLang="ja-JP" sz="1200" dirty="0"/>
                    </a:p>
                  </a:txBody>
                  <a:tcPr marL="88787" marR="88787" marT="44396" marB="44396" anchor="ctr"/>
                </a:tc>
                <a:tc hMerge="1">
                  <a:txBody>
                    <a:bodyPr/>
                    <a:lstStyle/>
                    <a:p>
                      <a:endParaRPr kumimoji="1" lang="ja-JP" altLang="en-US"/>
                    </a:p>
                  </a:txBody>
                  <a:tcPr/>
                </a:tc>
                <a:tc>
                  <a:txBody>
                    <a:bodyPr/>
                    <a:lstStyle/>
                    <a:p>
                      <a:endParaRPr kumimoji="1" lang="ja-JP" altLang="en-US" sz="1200" dirty="0"/>
                    </a:p>
                  </a:txBody>
                  <a:tcPr marL="88787" marR="88787" marT="44396" marB="44396" anchor="ctr"/>
                </a:tc>
                <a:extLst>
                  <a:ext uri="{0D108BD9-81ED-4DB2-BD59-A6C34878D82A}">
                    <a16:rowId xmlns:a16="http://schemas.microsoft.com/office/drawing/2014/main" val="10000"/>
                  </a:ext>
                </a:extLst>
              </a:tr>
              <a:tr h="324000">
                <a:tc rowSpan="3">
                  <a:txBody>
                    <a:bodyPr/>
                    <a:lstStyle/>
                    <a:p>
                      <a:r>
                        <a:rPr kumimoji="1" lang="ja-JP" altLang="en-US" sz="1200" dirty="0"/>
                        <a:t>参加者</a:t>
                      </a:r>
                      <a:endParaRPr kumimoji="1" lang="en-US" altLang="ja-JP" sz="1200" dirty="0"/>
                    </a:p>
                    <a:p>
                      <a:r>
                        <a:rPr kumimoji="1" lang="ja-JP" altLang="en-US" sz="1200" dirty="0"/>
                        <a:t>代表</a:t>
                      </a:r>
                    </a:p>
                  </a:txBody>
                  <a:tcPr marL="88787" marR="88787" marT="44396" marB="44396" anchor="ctr"/>
                </a:tc>
                <a:tc>
                  <a:txBody>
                    <a:bodyPr/>
                    <a:lstStyle/>
                    <a:p>
                      <a:r>
                        <a:rPr kumimoji="1" lang="ja-JP" altLang="en-US" sz="1200" dirty="0"/>
                        <a:t>氏名</a:t>
                      </a:r>
                    </a:p>
                  </a:txBody>
                  <a:tcPr marL="88787" marR="88787" marT="44396" marB="44396" anchor="ctr"/>
                </a:tc>
                <a:tc>
                  <a:txBody>
                    <a:bodyPr/>
                    <a:lstStyle/>
                    <a:p>
                      <a:endParaRPr kumimoji="1" lang="en-US" altLang="ja-JP" sz="1200" dirty="0"/>
                    </a:p>
                  </a:txBody>
                  <a:tcPr marL="88787" marR="88787" marT="44396" marB="44396"/>
                </a:tc>
                <a:extLst>
                  <a:ext uri="{0D108BD9-81ED-4DB2-BD59-A6C34878D82A}">
                    <a16:rowId xmlns:a16="http://schemas.microsoft.com/office/drawing/2014/main" val="1493999114"/>
                  </a:ext>
                </a:extLst>
              </a:tr>
              <a:tr h="324000">
                <a:tc vMerge="1">
                  <a:txBody>
                    <a:bodyPr/>
                    <a:lstStyle/>
                    <a:p>
                      <a:endParaRPr kumimoji="1" lang="ja-JP" altLang="en-US" sz="1200" dirty="0"/>
                    </a:p>
                  </a:txBody>
                  <a:tcPr marL="88787" marR="88787" marT="44396" marB="44396" anchor="ctr"/>
                </a:tc>
                <a:tc>
                  <a:txBody>
                    <a:bodyPr/>
                    <a:lstStyle/>
                    <a:p>
                      <a:r>
                        <a:rPr kumimoji="1" lang="ja-JP" altLang="en-US" sz="1200" dirty="0"/>
                        <a:t>住所（農園所在地）</a:t>
                      </a:r>
                      <a:endParaRPr kumimoji="1" lang="en-US" altLang="ja-JP" sz="1200" dirty="0"/>
                    </a:p>
                  </a:txBody>
                  <a:tcPr marL="88787" marR="88787" marT="44396" marB="44396" anchor="ctr"/>
                </a:tc>
                <a:tc>
                  <a:txBody>
                    <a:bodyPr/>
                    <a:lstStyle/>
                    <a:p>
                      <a:endParaRPr kumimoji="1" lang="ja-JP" altLang="en-US" sz="1200" dirty="0"/>
                    </a:p>
                  </a:txBody>
                  <a:tcPr marL="88787" marR="88787" marT="44396" marB="44396" anchor="ctr"/>
                </a:tc>
                <a:extLst>
                  <a:ext uri="{0D108BD9-81ED-4DB2-BD59-A6C34878D82A}">
                    <a16:rowId xmlns:a16="http://schemas.microsoft.com/office/drawing/2014/main" val="1172778133"/>
                  </a:ext>
                </a:extLst>
              </a:tr>
              <a:tr h="648000">
                <a:tc vMerge="1">
                  <a:txBody>
                    <a:bodyPr/>
                    <a:lstStyle/>
                    <a:p>
                      <a:endParaRPr kumimoji="1" lang="ja-JP" altLang="en-US" sz="1200" dirty="0"/>
                    </a:p>
                  </a:txBody>
                  <a:tcPr marL="88787" marR="88787" marT="44396" marB="44396" anchor="ctr"/>
                </a:tc>
                <a:tc>
                  <a:txBody>
                    <a:bodyPr/>
                    <a:lstStyle/>
                    <a:p>
                      <a:r>
                        <a:rPr kumimoji="1" lang="ja-JP" altLang="en-US" sz="1200" dirty="0"/>
                        <a:t>連絡先</a:t>
                      </a:r>
                    </a:p>
                  </a:txBody>
                  <a:tcPr marL="88787" marR="88787" marT="44396" marB="44396" anchor="ctr"/>
                </a:tc>
                <a:tc>
                  <a:txBody>
                    <a:bodyPr/>
                    <a:lstStyle/>
                    <a:p>
                      <a:r>
                        <a:rPr kumimoji="1" lang="ja-JP" altLang="en-US" sz="1200" dirty="0"/>
                        <a:t>携帯電話番号</a:t>
                      </a:r>
                      <a:endParaRPr kumimoji="1" lang="en-US" altLang="ja-JP" sz="1200" dirty="0"/>
                    </a:p>
                    <a:p>
                      <a:endParaRPr kumimoji="1" lang="en-US" altLang="ja-JP" sz="800" dirty="0"/>
                    </a:p>
                    <a:p>
                      <a:r>
                        <a:rPr kumimoji="1" lang="ja-JP" altLang="en-US" sz="1200" dirty="0"/>
                        <a:t>メールアドレス</a:t>
                      </a:r>
                      <a:endParaRPr kumimoji="1" lang="en-US" altLang="ja-JP" sz="1200" dirty="0"/>
                    </a:p>
                    <a:p>
                      <a:endParaRPr kumimoji="1" lang="ja-JP" altLang="en-US" sz="600" dirty="0"/>
                    </a:p>
                  </a:txBody>
                  <a:tcPr marL="88787" marR="88787" marT="44396" marB="44396" anchor="ctr"/>
                </a:tc>
                <a:extLst>
                  <a:ext uri="{0D108BD9-81ED-4DB2-BD59-A6C34878D82A}">
                    <a16:rowId xmlns:a16="http://schemas.microsoft.com/office/drawing/2014/main" val="1762996394"/>
                  </a:ext>
                </a:extLst>
              </a:tr>
              <a:tr h="324000">
                <a:tc gridSpan="2">
                  <a:txBody>
                    <a:bodyPr/>
                    <a:lstStyle/>
                    <a:p>
                      <a:pPr>
                        <a:spcBef>
                          <a:spcPts val="300"/>
                        </a:spcBef>
                      </a:pPr>
                      <a:r>
                        <a:rPr kumimoji="1" lang="ja-JP" altLang="en-US" sz="1200" dirty="0"/>
                        <a:t>その他参加予定者名</a:t>
                      </a:r>
                      <a:endParaRPr kumimoji="1" lang="en-US" altLang="ja-JP" sz="1200" dirty="0"/>
                    </a:p>
                  </a:txBody>
                  <a:tcPr marL="88787" marR="88787" marT="44396" marB="44396" anchor="ctr"/>
                </a:tc>
                <a:tc hMerge="1">
                  <a:txBody>
                    <a:bodyPr/>
                    <a:lstStyle/>
                    <a:p>
                      <a:endParaRPr kumimoji="1" lang="ja-JP" altLang="en-US"/>
                    </a:p>
                  </a:txBody>
                  <a:tcPr/>
                </a:tc>
                <a:tc>
                  <a:txBody>
                    <a:bodyPr/>
                    <a:lstStyle/>
                    <a:p>
                      <a:endParaRPr kumimoji="1" lang="ja-JP" altLang="en-US" sz="1200" dirty="0"/>
                    </a:p>
                  </a:txBody>
                  <a:tcPr marL="88787" marR="88787" marT="44396" marB="44396"/>
                </a:tc>
                <a:extLst>
                  <a:ext uri="{0D108BD9-81ED-4DB2-BD59-A6C34878D82A}">
                    <a16:rowId xmlns:a16="http://schemas.microsoft.com/office/drawing/2014/main" val="126664148"/>
                  </a:ext>
                </a:extLst>
              </a:tr>
              <a:tr h="324000">
                <a:tc gridSpan="2">
                  <a:txBody>
                    <a:bodyPr/>
                    <a:lstStyle/>
                    <a:p>
                      <a:pPr>
                        <a:spcBef>
                          <a:spcPts val="300"/>
                        </a:spcBef>
                      </a:pPr>
                      <a:r>
                        <a:rPr kumimoji="1" lang="ja-JP" altLang="en-US" sz="1200" dirty="0"/>
                        <a:t>生産している農産物</a:t>
                      </a:r>
                      <a:endParaRPr kumimoji="1" lang="en-US" altLang="ja-JP" sz="1200" dirty="0"/>
                    </a:p>
                  </a:txBody>
                  <a:tcPr marL="88787" marR="88787" marT="44396" marB="44396" anchor="ctr"/>
                </a:tc>
                <a:tc hMerge="1">
                  <a:txBody>
                    <a:bodyPr/>
                    <a:lstStyle/>
                    <a:p>
                      <a:endParaRPr kumimoji="1" lang="ja-JP" altLang="en-US"/>
                    </a:p>
                  </a:txBody>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en-US" altLang="ja-JP" sz="1200" dirty="0"/>
                    </a:p>
                  </a:txBody>
                  <a:tcPr marL="88787" marR="88787" marT="44396" marB="44396" anchor="ctr"/>
                </a:tc>
                <a:extLst>
                  <a:ext uri="{0D108BD9-81ED-4DB2-BD59-A6C34878D82A}">
                    <a16:rowId xmlns:a16="http://schemas.microsoft.com/office/drawing/2014/main" val="2852309133"/>
                  </a:ext>
                </a:extLst>
              </a:tr>
              <a:tr h="324000">
                <a:tc gridSpan="2">
                  <a:txBody>
                    <a:bodyPr/>
                    <a:lstStyle/>
                    <a:p>
                      <a:pPr>
                        <a:spcBef>
                          <a:spcPts val="300"/>
                        </a:spcBef>
                      </a:pPr>
                      <a:r>
                        <a:rPr kumimoji="1" lang="ja-JP" altLang="en-US" sz="1200" dirty="0"/>
                        <a:t>生産している加工品</a:t>
                      </a:r>
                      <a:endParaRPr kumimoji="1" lang="en-US" altLang="ja-JP" sz="1200" dirty="0"/>
                    </a:p>
                  </a:txBody>
                  <a:tcPr marL="88787" marR="88787" marT="44396" marB="44396" anchor="ctr"/>
                </a:tc>
                <a:tc hMerge="1">
                  <a:txBody>
                    <a:bodyPr/>
                    <a:lstStyle/>
                    <a:p>
                      <a:endParaRPr kumimoji="1" lang="ja-JP" altLang="en-US"/>
                    </a:p>
                  </a:txBody>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en-US" altLang="ja-JP" sz="1200" dirty="0"/>
                    </a:p>
                  </a:txBody>
                  <a:tcPr marL="88787" marR="88787" marT="44396" marB="44396" anchor="ctr"/>
                </a:tc>
                <a:extLst>
                  <a:ext uri="{0D108BD9-81ED-4DB2-BD59-A6C34878D82A}">
                    <a16:rowId xmlns:a16="http://schemas.microsoft.com/office/drawing/2014/main" val="989695136"/>
                  </a:ext>
                </a:extLst>
              </a:tr>
              <a:tr h="324000">
                <a:tc gridSpan="2">
                  <a:txBody>
                    <a:bodyPr/>
                    <a:lstStyle/>
                    <a:p>
                      <a:pPr>
                        <a:spcBef>
                          <a:spcPts val="300"/>
                        </a:spcBef>
                      </a:pPr>
                      <a:r>
                        <a:rPr kumimoji="1" lang="ja-JP" altLang="en-US" sz="1200" dirty="0"/>
                        <a:t>加工場の有無</a:t>
                      </a:r>
                      <a:endParaRPr kumimoji="1" lang="en-US" altLang="ja-JP" sz="1200" dirty="0"/>
                    </a:p>
                  </a:txBody>
                  <a:tcPr marL="88787" marR="88787" marT="44396" marB="44396" anchor="ctr"/>
                </a:tc>
                <a:tc hMerge="1">
                  <a:txBody>
                    <a:bodyPr/>
                    <a:lstStyle/>
                    <a:p>
                      <a:endParaRPr kumimoji="1" lang="ja-JP" altLang="en-US"/>
                    </a:p>
                  </a:txBody>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t>（　　有　　・　　無　　）　　有の場合・・・設備（　　　　　　　　　　　　　　　　　　　）</a:t>
                      </a:r>
                      <a:endParaRPr kumimoji="1" lang="en-US" altLang="ja-JP" sz="1200" dirty="0"/>
                    </a:p>
                  </a:txBody>
                  <a:tcPr marL="88787" marR="88787" marT="44396" marB="44396" anchor="ctr"/>
                </a:tc>
                <a:extLst>
                  <a:ext uri="{0D108BD9-81ED-4DB2-BD59-A6C34878D82A}">
                    <a16:rowId xmlns:a16="http://schemas.microsoft.com/office/drawing/2014/main" val="709949043"/>
                  </a:ext>
                </a:extLst>
              </a:tr>
              <a:tr h="608957">
                <a:tc gridSpan="2">
                  <a:txBody>
                    <a:bodyPr/>
                    <a:lstStyle/>
                    <a:p>
                      <a:pPr>
                        <a:spcBef>
                          <a:spcPts val="300"/>
                        </a:spcBef>
                      </a:pPr>
                      <a:r>
                        <a:rPr kumimoji="1" lang="ja-JP" altLang="en-US" sz="1200" dirty="0"/>
                        <a:t>興味のある加工品</a:t>
                      </a:r>
                      <a:endParaRPr kumimoji="1" lang="en-US" altLang="ja-JP" sz="1200" dirty="0"/>
                    </a:p>
                  </a:txBody>
                  <a:tcPr marL="88787" marR="88787" marT="44396" marB="44396" anchor="ctr"/>
                </a:tc>
                <a:tc hMerge="1">
                  <a:txBody>
                    <a:bodyPr/>
                    <a:lstStyle/>
                    <a:p>
                      <a:endParaRPr kumimoji="1" lang="ja-JP" altLang="en-US"/>
                    </a:p>
                  </a:txBody>
                  <a:tcPr/>
                </a:tc>
                <a:tc>
                  <a:txBody>
                    <a:bodyPr/>
                    <a:lstStyle/>
                    <a:p>
                      <a:r>
                        <a:rPr kumimoji="1" lang="ja-JP" altLang="en-US" sz="1200" dirty="0"/>
                        <a:t>□干し柿　□干し芋　□乾燥いちご　□乾燥かんきつ</a:t>
                      </a:r>
                      <a:endParaRPr kumimoji="1" lang="en-US" altLang="ja-JP" sz="1200" dirty="0"/>
                    </a:p>
                    <a:p>
                      <a:endParaRPr kumimoji="1" lang="en-US" altLang="ja-JP" sz="800" dirty="0"/>
                    </a:p>
                    <a:p>
                      <a:r>
                        <a:rPr kumimoji="1" lang="ja-JP" altLang="en-US" sz="1200" dirty="0"/>
                        <a:t>□その他ドライフルーツ （　　　　　　　　　　　　　　　　　　　　　　　　　　　　　　）</a:t>
                      </a:r>
                      <a:endParaRPr kumimoji="1" lang="en-US" altLang="ja-JP" sz="1200" dirty="0"/>
                    </a:p>
                    <a:p>
                      <a:endParaRPr kumimoji="1" lang="en-US" altLang="ja-JP" sz="800" dirty="0"/>
                    </a:p>
                    <a:p>
                      <a:r>
                        <a:rPr kumimoji="1" lang="ja-JP" altLang="en-US" sz="1200" dirty="0"/>
                        <a:t>□ドライ野菜  （品目名　　　　　　　　　　　　　　　　　　　　　　　　　　　　　　　　）</a:t>
                      </a:r>
                      <a:endParaRPr kumimoji="1" lang="en-US" altLang="ja-JP" sz="1200" dirty="0"/>
                    </a:p>
                    <a:p>
                      <a:endParaRPr kumimoji="1" lang="en-US" altLang="ja-JP" sz="800" dirty="0"/>
                    </a:p>
                    <a:p>
                      <a:r>
                        <a:rPr kumimoji="1" lang="ja-JP" altLang="en-US" sz="1200" dirty="0"/>
                        <a:t>□その他 （　　　　　　　　　　　　　　　　　　　　　　　　　　　　　　　　　　　　　　　）</a:t>
                      </a:r>
                    </a:p>
                  </a:txBody>
                  <a:tcPr marL="88787" marR="88787" marT="44396" marB="44396" anchor="ctr"/>
                </a:tc>
                <a:extLst>
                  <a:ext uri="{0D108BD9-81ED-4DB2-BD59-A6C34878D82A}">
                    <a16:rowId xmlns:a16="http://schemas.microsoft.com/office/drawing/2014/main" val="1339463614"/>
                  </a:ext>
                </a:extLst>
              </a:tr>
              <a:tr h="1116000">
                <a:tc gridSpan="2">
                  <a:txBody>
                    <a:bodyPr/>
                    <a:lstStyle/>
                    <a:p>
                      <a:r>
                        <a:rPr kumimoji="1" lang="ja-JP" altLang="en-US" sz="1200" dirty="0"/>
                        <a:t>その他</a:t>
                      </a:r>
                      <a:endParaRPr kumimoji="1" lang="en-US" altLang="ja-JP" sz="1200" dirty="0"/>
                    </a:p>
                  </a:txBody>
                  <a:tcPr marL="88787" marR="88787" marT="44396" marB="44396" anchor="ctr"/>
                </a:tc>
                <a:tc hMerge="1">
                  <a:txBody>
                    <a:bodyPr/>
                    <a:lstStyle/>
                    <a:p>
                      <a:endParaRPr kumimoji="1" lang="ja-JP" altLang="en-US"/>
                    </a:p>
                  </a:txBody>
                  <a:tcPr/>
                </a:tc>
                <a:tc>
                  <a:txBody>
                    <a:bodyPr/>
                    <a:lstStyle/>
                    <a:p>
                      <a:pPr marL="0" marR="0" lvl="0" indent="0" algn="r" defTabSz="777514"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講師に聞いてみたいこと、障がい等がある方で配慮が必要な方は事前にご記入ください。</a:t>
                      </a:r>
                    </a:p>
                  </a:txBody>
                  <a:tcPr marL="88787" marR="88787" marT="44396" marB="44396"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1" name="正方形/長方形 30">
            <a:extLst>
              <a:ext uri="{FF2B5EF4-FFF2-40B4-BE49-F238E27FC236}">
                <a16:creationId xmlns:a16="http://schemas.microsoft.com/office/drawing/2014/main" id="{B4C864F1-3A13-49FC-B6F6-21946F4BE213}"/>
              </a:ext>
            </a:extLst>
          </p:cNvPr>
          <p:cNvSpPr/>
          <p:nvPr/>
        </p:nvSpPr>
        <p:spPr>
          <a:xfrm>
            <a:off x="243953" y="7651556"/>
            <a:ext cx="3874909" cy="169277"/>
          </a:xfrm>
          <a:prstGeom prst="rect">
            <a:avLst/>
          </a:prstGeom>
        </p:spPr>
        <p:txBody>
          <a:bodyPr wrap="square" lIns="0" tIns="0" rIns="0" bIns="0">
            <a:spAutoFit/>
          </a:bodyPr>
          <a:lstStyle/>
          <a:p>
            <a:r>
              <a:rPr lang="ja-JP" altLang="en-US" sz="1100" b="1" dirty="0">
                <a:latin typeface="HGPｺﾞｼｯｸM" panose="020B0600000000000000" pitchFamily="50" charset="-128"/>
                <a:ea typeface="HGPｺﾞｼｯｸM" panose="020B0600000000000000" pitchFamily="50" charset="-128"/>
              </a:rPr>
              <a:t>■協力企業紹介</a:t>
            </a:r>
          </a:p>
        </p:txBody>
      </p:sp>
      <p:grpSp>
        <p:nvGrpSpPr>
          <p:cNvPr id="7" name="グループ化 6">
            <a:extLst>
              <a:ext uri="{FF2B5EF4-FFF2-40B4-BE49-F238E27FC236}">
                <a16:creationId xmlns:a16="http://schemas.microsoft.com/office/drawing/2014/main" id="{1BE94299-CAAC-4248-8D87-200A3A1252C1}"/>
              </a:ext>
            </a:extLst>
          </p:cNvPr>
          <p:cNvGrpSpPr/>
          <p:nvPr/>
        </p:nvGrpSpPr>
        <p:grpSpPr>
          <a:xfrm>
            <a:off x="274518" y="7910903"/>
            <a:ext cx="2232000" cy="2462666"/>
            <a:chOff x="274518" y="7799589"/>
            <a:chExt cx="2232000" cy="2462666"/>
          </a:xfrm>
        </p:grpSpPr>
        <p:sp>
          <p:nvSpPr>
            <p:cNvPr id="29" name="正方形/長方形 28">
              <a:extLst>
                <a:ext uri="{FF2B5EF4-FFF2-40B4-BE49-F238E27FC236}">
                  <a16:creationId xmlns:a16="http://schemas.microsoft.com/office/drawing/2014/main" id="{AE9DFBE7-91B6-467E-98E4-121EA264341D}"/>
                </a:ext>
              </a:extLst>
            </p:cNvPr>
            <p:cNvSpPr/>
            <p:nvPr/>
          </p:nvSpPr>
          <p:spPr>
            <a:xfrm>
              <a:off x="274518" y="7799590"/>
              <a:ext cx="2232000" cy="2462665"/>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2369A78B-D0AE-46BF-A1D1-4E146F66ED11}"/>
                </a:ext>
              </a:extLst>
            </p:cNvPr>
            <p:cNvSpPr/>
            <p:nvPr/>
          </p:nvSpPr>
          <p:spPr>
            <a:xfrm>
              <a:off x="308534" y="8030871"/>
              <a:ext cx="2190402" cy="1692771"/>
            </a:xfrm>
            <a:prstGeom prst="rect">
              <a:avLst/>
            </a:prstGeom>
          </p:spPr>
          <p:txBody>
            <a:bodyPr wrap="square" lIns="0" tIns="0" rIns="0" bIns="0">
              <a:spAutoFit/>
            </a:bodyPr>
            <a:lstStyle/>
            <a:p>
              <a:endParaRPr lang="ja-JP" altLang="en-US"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当社は食品加工用乾燥機では国内トップシェアを誇ります。特に日本で初めて電気を熱源とした乾燥機を商品化したことにより、電気乾燥機で強みがあります。この乾燥機を使用し、手軽に乾燥野菜やドライフルーツを作ることが出来ます。食品メーカーや製菓製パンメーカー、農業の６次産業化を行う生産者などに幅広く採用されています。</a:t>
              </a:r>
            </a:p>
            <a:p>
              <a:endParaRPr lang="ja-JP" altLang="en-US" sz="1000" dirty="0">
                <a:latin typeface="游ゴシック" panose="020B0400000000000000" pitchFamily="50" charset="-128"/>
                <a:ea typeface="游ゴシック" panose="020B0400000000000000" pitchFamily="50" charset="-128"/>
              </a:endParaRPr>
            </a:p>
          </p:txBody>
        </p:sp>
        <p:sp>
          <p:nvSpPr>
            <p:cNvPr id="3" name="正方形/長方形 2">
              <a:extLst>
                <a:ext uri="{FF2B5EF4-FFF2-40B4-BE49-F238E27FC236}">
                  <a16:creationId xmlns:a16="http://schemas.microsoft.com/office/drawing/2014/main" id="{773A2EB8-A2B3-4EED-9E64-6CAACA22E94B}"/>
                </a:ext>
              </a:extLst>
            </p:cNvPr>
            <p:cNvSpPr/>
            <p:nvPr/>
          </p:nvSpPr>
          <p:spPr>
            <a:xfrm>
              <a:off x="274518" y="7799589"/>
              <a:ext cx="2232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HGPｺﾞｼｯｸM" panose="020B0600000000000000" pitchFamily="50" charset="-128"/>
                  <a:ea typeface="HGPｺﾞｼｯｸM" panose="020B0600000000000000" pitchFamily="50" charset="-128"/>
                </a:rPr>
                <a:t>大紀産業株式会社</a:t>
              </a:r>
              <a:endParaRPr kumimoji="1" lang="en-US" altLang="ja-JP" sz="1100" b="1" dirty="0">
                <a:solidFill>
                  <a:schemeClr val="bg1"/>
                </a:solidFill>
                <a:latin typeface="HGPｺﾞｼｯｸM" panose="020B0600000000000000" pitchFamily="50" charset="-128"/>
                <a:ea typeface="HGPｺﾞｼｯｸM" panose="020B0600000000000000" pitchFamily="50" charset="-128"/>
              </a:endParaRPr>
            </a:p>
            <a:p>
              <a:pPr algn="ctr"/>
              <a:r>
                <a:rPr lang="ja-JP" altLang="en-US" sz="1100" b="1" dirty="0">
                  <a:solidFill>
                    <a:schemeClr val="bg1"/>
                  </a:solidFill>
                  <a:latin typeface="HGPｺﾞｼｯｸM" panose="020B0600000000000000" pitchFamily="50" charset="-128"/>
                  <a:ea typeface="HGPｺﾞｼｯｸM" panose="020B0600000000000000" pitchFamily="50" charset="-128"/>
                </a:rPr>
                <a:t>（岡山県）</a:t>
              </a:r>
              <a:endParaRPr kumimoji="1" lang="ja-JP" altLang="en-US" sz="1100" b="1" dirty="0">
                <a:solidFill>
                  <a:schemeClr val="bg1"/>
                </a:solidFill>
                <a:latin typeface="HGPｺﾞｼｯｸM" panose="020B0600000000000000" pitchFamily="50" charset="-128"/>
                <a:ea typeface="HGPｺﾞｼｯｸM" panose="020B0600000000000000" pitchFamily="50" charset="-128"/>
              </a:endParaRPr>
            </a:p>
          </p:txBody>
        </p:sp>
      </p:grpSp>
      <p:grpSp>
        <p:nvGrpSpPr>
          <p:cNvPr id="30" name="グループ化 29">
            <a:extLst>
              <a:ext uri="{FF2B5EF4-FFF2-40B4-BE49-F238E27FC236}">
                <a16:creationId xmlns:a16="http://schemas.microsoft.com/office/drawing/2014/main" id="{78211D5B-79F8-4384-8602-35D1C6FF895C}"/>
              </a:ext>
            </a:extLst>
          </p:cNvPr>
          <p:cNvGrpSpPr/>
          <p:nvPr/>
        </p:nvGrpSpPr>
        <p:grpSpPr>
          <a:xfrm>
            <a:off x="2780744" y="7910903"/>
            <a:ext cx="2232000" cy="2462666"/>
            <a:chOff x="274518" y="7799589"/>
            <a:chExt cx="2232000" cy="2462666"/>
          </a:xfrm>
        </p:grpSpPr>
        <p:sp>
          <p:nvSpPr>
            <p:cNvPr id="32" name="正方形/長方形 31">
              <a:extLst>
                <a:ext uri="{FF2B5EF4-FFF2-40B4-BE49-F238E27FC236}">
                  <a16:creationId xmlns:a16="http://schemas.microsoft.com/office/drawing/2014/main" id="{11607667-7A8D-4BB3-AD00-36C68880EB1B}"/>
                </a:ext>
              </a:extLst>
            </p:cNvPr>
            <p:cNvSpPr/>
            <p:nvPr/>
          </p:nvSpPr>
          <p:spPr>
            <a:xfrm>
              <a:off x="274518" y="7799590"/>
              <a:ext cx="2232000" cy="2462665"/>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5FD14B51-4B4A-4C1C-BDD8-AF9D0C928A55}"/>
                </a:ext>
              </a:extLst>
            </p:cNvPr>
            <p:cNvSpPr/>
            <p:nvPr/>
          </p:nvSpPr>
          <p:spPr>
            <a:xfrm>
              <a:off x="320618" y="8718616"/>
              <a:ext cx="2147927" cy="1384995"/>
            </a:xfrm>
            <a:prstGeom prst="rect">
              <a:avLst/>
            </a:prstGeom>
          </p:spPr>
          <p:txBody>
            <a:bodyPr wrap="square" lIns="0" tIns="0" rIns="0" bIns="0">
              <a:spAutoFit/>
            </a:bodyPr>
            <a:lstStyle/>
            <a:p>
              <a:r>
                <a:rPr lang="ja-JP" altLang="en-US" sz="1000" dirty="0">
                  <a:latin typeface="游ゴシック" panose="020B0400000000000000" pitchFamily="50" charset="-128"/>
                  <a:ea typeface="游ゴシック" panose="020B0400000000000000" pitchFamily="50" charset="-128"/>
                </a:rPr>
                <a:t>大阪市に本社を置く</a:t>
              </a:r>
              <a:r>
                <a:rPr lang="en-US" altLang="ja-JP" sz="1000" dirty="0">
                  <a:latin typeface="游ゴシック" panose="020B0400000000000000" pitchFamily="50" charset="-128"/>
                  <a:ea typeface="游ゴシック" panose="020B0400000000000000" pitchFamily="50" charset="-128"/>
                </a:rPr>
                <a:t>1960</a:t>
              </a:r>
              <a:r>
                <a:rPr lang="ja-JP" altLang="en-US" sz="1000" dirty="0">
                  <a:latin typeface="游ゴシック" panose="020B0400000000000000" pitchFamily="50" charset="-128"/>
                  <a:ea typeface="游ゴシック" panose="020B0400000000000000" pitchFamily="50" charset="-128"/>
                </a:rPr>
                <a:t>年創業の乾燥剤の老舗メーカーです。シリカゲルをはじめ、クレイ系の乾燥剤、石灰乾燥剤、シート状乾燥剤など、お客様のニーズに合った乾燥剤をご紹介しています。食品分野に限らず、工業製品、医薬品用途などにも販売しており、幅広いお客様への販売を通じ、品質管理に役立てております。</a:t>
              </a:r>
              <a:endParaRPr lang="en-US" altLang="ja-JP" sz="1000" dirty="0">
                <a:latin typeface="游ゴシック" panose="020B0400000000000000" pitchFamily="50" charset="-128"/>
                <a:ea typeface="游ゴシック" panose="020B0400000000000000" pitchFamily="50" charset="-128"/>
              </a:endParaRPr>
            </a:p>
          </p:txBody>
        </p:sp>
        <p:sp>
          <p:nvSpPr>
            <p:cNvPr id="34" name="正方形/長方形 33">
              <a:extLst>
                <a:ext uri="{FF2B5EF4-FFF2-40B4-BE49-F238E27FC236}">
                  <a16:creationId xmlns:a16="http://schemas.microsoft.com/office/drawing/2014/main" id="{EA0B3B96-DC08-437D-89CB-30202631032A}"/>
                </a:ext>
              </a:extLst>
            </p:cNvPr>
            <p:cNvSpPr/>
            <p:nvPr/>
          </p:nvSpPr>
          <p:spPr>
            <a:xfrm>
              <a:off x="274518" y="7799589"/>
              <a:ext cx="2232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HGPｺﾞｼｯｸM" panose="020B0600000000000000" pitchFamily="50" charset="-128"/>
                  <a:ea typeface="HGPｺﾞｼｯｸM" panose="020B0600000000000000" pitchFamily="50" charset="-128"/>
                </a:rPr>
                <a:t>富士ゲル産業株式会社　</a:t>
              </a:r>
              <a:endParaRPr kumimoji="1" lang="en-US" altLang="ja-JP" sz="1100" b="1" dirty="0">
                <a:solidFill>
                  <a:schemeClr val="bg1"/>
                </a:solidFill>
                <a:latin typeface="HGPｺﾞｼｯｸM" panose="020B0600000000000000" pitchFamily="50" charset="-128"/>
                <a:ea typeface="HGPｺﾞｼｯｸM" panose="020B0600000000000000" pitchFamily="50" charset="-128"/>
              </a:endParaRPr>
            </a:p>
            <a:p>
              <a:pPr algn="ctr"/>
              <a:r>
                <a:rPr lang="ja-JP" altLang="en-US" sz="1100" b="1">
                  <a:solidFill>
                    <a:schemeClr val="bg1"/>
                  </a:solidFill>
                  <a:latin typeface="HGPｺﾞｼｯｸM" panose="020B0600000000000000" pitchFamily="50" charset="-128"/>
                  <a:ea typeface="HGPｺﾞｼｯｸM" panose="020B0600000000000000" pitchFamily="50" charset="-128"/>
                </a:rPr>
                <a:t>（大阪府）</a:t>
              </a:r>
              <a:endParaRPr kumimoji="1" lang="ja-JP" altLang="en-US" sz="1100" b="1" dirty="0">
                <a:solidFill>
                  <a:schemeClr val="bg1"/>
                </a:solidFill>
                <a:latin typeface="HGPｺﾞｼｯｸM" panose="020B0600000000000000" pitchFamily="50" charset="-128"/>
                <a:ea typeface="HGPｺﾞｼｯｸM" panose="020B0600000000000000" pitchFamily="50" charset="-128"/>
              </a:endParaRPr>
            </a:p>
          </p:txBody>
        </p:sp>
      </p:grpSp>
      <p:grpSp>
        <p:nvGrpSpPr>
          <p:cNvPr id="37" name="グループ化 36">
            <a:extLst>
              <a:ext uri="{FF2B5EF4-FFF2-40B4-BE49-F238E27FC236}">
                <a16:creationId xmlns:a16="http://schemas.microsoft.com/office/drawing/2014/main" id="{8799E866-40FF-4F7B-A6A9-3EB15531271C}"/>
              </a:ext>
            </a:extLst>
          </p:cNvPr>
          <p:cNvGrpSpPr/>
          <p:nvPr/>
        </p:nvGrpSpPr>
        <p:grpSpPr>
          <a:xfrm>
            <a:off x="5294552" y="7910903"/>
            <a:ext cx="2232000" cy="2462666"/>
            <a:chOff x="274518" y="7799589"/>
            <a:chExt cx="2232000" cy="2462666"/>
          </a:xfrm>
        </p:grpSpPr>
        <p:sp>
          <p:nvSpPr>
            <p:cNvPr id="38" name="正方形/長方形 37">
              <a:extLst>
                <a:ext uri="{FF2B5EF4-FFF2-40B4-BE49-F238E27FC236}">
                  <a16:creationId xmlns:a16="http://schemas.microsoft.com/office/drawing/2014/main" id="{09A957FB-EBC8-4017-B60A-2402BC61F254}"/>
                </a:ext>
              </a:extLst>
            </p:cNvPr>
            <p:cNvSpPr/>
            <p:nvPr/>
          </p:nvSpPr>
          <p:spPr>
            <a:xfrm>
              <a:off x="274518" y="7799590"/>
              <a:ext cx="2232000" cy="2462665"/>
            </a:xfrm>
            <a:prstGeom prst="rect">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5A2185D2-DA23-4B51-8F0C-05DE33682EB9}"/>
                </a:ext>
              </a:extLst>
            </p:cNvPr>
            <p:cNvSpPr/>
            <p:nvPr/>
          </p:nvSpPr>
          <p:spPr>
            <a:xfrm>
              <a:off x="331795" y="8641673"/>
              <a:ext cx="2147927" cy="1538883"/>
            </a:xfrm>
            <a:prstGeom prst="rect">
              <a:avLst/>
            </a:prstGeom>
          </p:spPr>
          <p:txBody>
            <a:bodyPr wrap="square" lIns="0" tIns="0" rIns="0" bIns="0">
              <a:spAutoFit/>
            </a:bodyPr>
            <a:lstStyle/>
            <a:p>
              <a:r>
                <a:rPr lang="ja-JP" altLang="en-US" sz="1000" dirty="0">
                  <a:latin typeface="游ゴシック" panose="020B0400000000000000" pitchFamily="50" charset="-128"/>
                  <a:ea typeface="游ゴシック" panose="020B0400000000000000" pitchFamily="50" charset="-128"/>
                </a:rPr>
                <a:t>ホシザキグループは、製氷機や冷蔵庫をはじめとしたフードサービス機器で国内シェア</a:t>
              </a:r>
              <a:r>
                <a:rPr lang="en-US" altLang="ja-JP" sz="1000" dirty="0">
                  <a:latin typeface="游ゴシック" panose="020B0400000000000000" pitchFamily="50" charset="-128"/>
                  <a:ea typeface="游ゴシック" panose="020B0400000000000000" pitchFamily="50" charset="-128"/>
                </a:rPr>
                <a:t>No.1</a:t>
              </a:r>
              <a:r>
                <a:rPr lang="ja-JP" altLang="en-US" sz="1000" dirty="0">
                  <a:latin typeface="游ゴシック" panose="020B0400000000000000" pitchFamily="50" charset="-128"/>
                  <a:ea typeface="游ゴシック" panose="020B0400000000000000" pitchFamily="50" charset="-128"/>
                </a:rPr>
                <a:t>を誇っています。</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各種フードサービス機器の開発から製造、販売、アフターサービスまで</a:t>
              </a:r>
              <a:endParaRPr lang="en-US" altLang="ja-JP" sz="1000" dirty="0">
                <a:latin typeface="游ゴシック" panose="020B0400000000000000" pitchFamily="50" charset="-128"/>
                <a:ea typeface="游ゴシック" panose="020B0400000000000000" pitchFamily="50" charset="-128"/>
              </a:endParaRPr>
            </a:p>
            <a:p>
              <a:r>
                <a:rPr lang="ja-JP" altLang="en-US" sz="1000" dirty="0">
                  <a:latin typeface="游ゴシック" panose="020B0400000000000000" pitchFamily="50" charset="-128"/>
                  <a:ea typeface="游ゴシック" panose="020B0400000000000000" pitchFamily="50" charset="-128"/>
                </a:rPr>
                <a:t>トータルに手掛け、様々な「食」のシーンをサポートしています。また、調理・衛生管理の専門部署があり、ハード面だけでなくソフト面のサポートも行っています。</a:t>
              </a:r>
              <a:endParaRPr lang="en-US" altLang="ja-JP" sz="1000" dirty="0">
                <a:latin typeface="游ゴシック" panose="020B0400000000000000" pitchFamily="50" charset="-128"/>
                <a:ea typeface="游ゴシック" panose="020B0400000000000000" pitchFamily="50" charset="-128"/>
              </a:endParaRPr>
            </a:p>
          </p:txBody>
        </p:sp>
        <p:sp>
          <p:nvSpPr>
            <p:cNvPr id="40" name="正方形/長方形 39">
              <a:extLst>
                <a:ext uri="{FF2B5EF4-FFF2-40B4-BE49-F238E27FC236}">
                  <a16:creationId xmlns:a16="http://schemas.microsoft.com/office/drawing/2014/main" id="{AB14B90E-C1AD-408A-A2CF-8B3F08032719}"/>
                </a:ext>
              </a:extLst>
            </p:cNvPr>
            <p:cNvSpPr/>
            <p:nvPr/>
          </p:nvSpPr>
          <p:spPr>
            <a:xfrm>
              <a:off x="274518" y="7799589"/>
              <a:ext cx="2232000" cy="36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HGPｺﾞｼｯｸM" panose="020B0600000000000000" pitchFamily="50" charset="-128"/>
                  <a:ea typeface="HGPｺﾞｼｯｸM" panose="020B0600000000000000" pitchFamily="50" charset="-128"/>
                </a:rPr>
                <a:t>ホシザキ京阪株式会社　</a:t>
              </a:r>
              <a:endParaRPr kumimoji="1" lang="en-US" altLang="ja-JP" sz="1100" b="1" dirty="0">
                <a:solidFill>
                  <a:schemeClr val="bg1"/>
                </a:solidFill>
                <a:latin typeface="HGPｺﾞｼｯｸM" panose="020B0600000000000000" pitchFamily="50" charset="-128"/>
                <a:ea typeface="HGPｺﾞｼｯｸM" panose="020B0600000000000000" pitchFamily="50" charset="-128"/>
              </a:endParaRPr>
            </a:p>
            <a:p>
              <a:pPr algn="ctr"/>
              <a:r>
                <a:rPr lang="ja-JP" altLang="en-US" sz="1100" b="1" dirty="0">
                  <a:solidFill>
                    <a:schemeClr val="bg1"/>
                  </a:solidFill>
                  <a:latin typeface="HGPｺﾞｼｯｸM" panose="020B0600000000000000" pitchFamily="50" charset="-128"/>
                  <a:ea typeface="HGPｺﾞｼｯｸM" panose="020B0600000000000000" pitchFamily="50" charset="-128"/>
                </a:rPr>
                <a:t>（大阪府）</a:t>
              </a:r>
              <a:endParaRPr kumimoji="1" lang="ja-JP" altLang="en-US" sz="1100" b="1" dirty="0">
                <a:solidFill>
                  <a:schemeClr val="bg1"/>
                </a:solidFill>
                <a:latin typeface="HGPｺﾞｼｯｸM" panose="020B0600000000000000" pitchFamily="50" charset="-128"/>
                <a:ea typeface="HGPｺﾞｼｯｸM" panose="020B0600000000000000" pitchFamily="50" charset="-128"/>
              </a:endParaRPr>
            </a:p>
          </p:txBody>
        </p:sp>
      </p:grpSp>
      <p:pic>
        <p:nvPicPr>
          <p:cNvPr id="27" name="図 26" descr="富士ゲル産業株式会社">
            <a:extLst>
              <a:ext uri="{FF2B5EF4-FFF2-40B4-BE49-F238E27FC236}">
                <a16:creationId xmlns:a16="http://schemas.microsoft.com/office/drawing/2014/main" id="{6C2D9A4A-A480-4440-A812-1A34C767B18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60992" y="8318647"/>
            <a:ext cx="2045507" cy="438324"/>
          </a:xfrm>
          <a:prstGeom prst="rect">
            <a:avLst/>
          </a:prstGeom>
          <a:noFill/>
          <a:ln>
            <a:noFill/>
          </a:ln>
        </p:spPr>
      </p:pic>
      <p:sp>
        <p:nvSpPr>
          <p:cNvPr id="28" name="テキスト ボックス 27">
            <a:extLst>
              <a:ext uri="{FF2B5EF4-FFF2-40B4-BE49-F238E27FC236}">
                <a16:creationId xmlns:a16="http://schemas.microsoft.com/office/drawing/2014/main" id="{55313606-2D24-4600-A8CE-AA1EE3DD2204}"/>
              </a:ext>
            </a:extLst>
          </p:cNvPr>
          <p:cNvSpPr txBox="1"/>
          <p:nvPr/>
        </p:nvSpPr>
        <p:spPr>
          <a:xfrm>
            <a:off x="4497390" y="1126798"/>
            <a:ext cx="2510470" cy="415498"/>
          </a:xfrm>
          <a:prstGeom prst="rect">
            <a:avLst/>
          </a:prstGeom>
          <a:noFill/>
        </p:spPr>
        <p:txBody>
          <a:bodyPr wrap="square">
            <a:spAutoFit/>
          </a:bodyPr>
          <a:lstStyle/>
          <a:p>
            <a:r>
              <a:rPr lang="en-US" altLang="ja-JP" sz="1050" dirty="0">
                <a:latin typeface="游ゴシック" panose="020B0400000000000000" pitchFamily="50" charset="-128"/>
                <a:ea typeface="游ゴシック" panose="020B0400000000000000" pitchFamily="50" charset="-128"/>
              </a:rPr>
              <a:t>※</a:t>
            </a:r>
            <a:r>
              <a:rPr lang="ja-JP" altLang="en-US" sz="1050" dirty="0">
                <a:latin typeface="游ゴシック" panose="020B0400000000000000" pitchFamily="50" charset="-128"/>
                <a:ea typeface="游ゴシック" panose="020B0400000000000000" pitchFamily="50" charset="-128"/>
              </a:rPr>
              <a:t>申込多数の場合は原則先着順とし、</a:t>
            </a:r>
            <a:endParaRPr lang="en-US" altLang="ja-JP" sz="1050" dirty="0">
              <a:latin typeface="游ゴシック" panose="020B0400000000000000" pitchFamily="50" charset="-128"/>
              <a:ea typeface="游ゴシック" panose="020B0400000000000000" pitchFamily="50" charset="-128"/>
            </a:endParaRPr>
          </a:p>
          <a:p>
            <a:r>
              <a:rPr lang="ja-JP" altLang="en-US" sz="1050" dirty="0">
                <a:latin typeface="游ゴシック" panose="020B0400000000000000" pitchFamily="50" charset="-128"/>
                <a:ea typeface="游ゴシック" panose="020B0400000000000000" pitchFamily="50" charset="-128"/>
              </a:rPr>
              <a:t>　参加いただく方には別途通知します。</a:t>
            </a:r>
          </a:p>
        </p:txBody>
      </p:sp>
      <p:pic>
        <p:nvPicPr>
          <p:cNvPr id="9" name="図 8">
            <a:extLst>
              <a:ext uri="{FF2B5EF4-FFF2-40B4-BE49-F238E27FC236}">
                <a16:creationId xmlns:a16="http://schemas.microsoft.com/office/drawing/2014/main" id="{87F9E4DB-81FC-414B-8A0D-717283AEEB77}"/>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69953" y="9681745"/>
            <a:ext cx="1467563" cy="656656"/>
          </a:xfrm>
          <a:prstGeom prst="rect">
            <a:avLst/>
          </a:prstGeom>
        </p:spPr>
      </p:pic>
      <p:pic>
        <p:nvPicPr>
          <p:cNvPr id="36" name="図 35">
            <a:extLst>
              <a:ext uri="{FF2B5EF4-FFF2-40B4-BE49-F238E27FC236}">
                <a16:creationId xmlns:a16="http://schemas.microsoft.com/office/drawing/2014/main" id="{92C53ED8-1A05-405B-9D49-FAA20E66F4A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82309" y="8349524"/>
            <a:ext cx="2021136" cy="311426"/>
          </a:xfrm>
          <a:prstGeom prst="rect">
            <a:avLst/>
          </a:prstGeom>
        </p:spPr>
      </p:pic>
    </p:spTree>
    <p:extLst>
      <p:ext uri="{BB962C8B-B14F-4D97-AF65-F5344CB8AC3E}">
        <p14:creationId xmlns:p14="http://schemas.microsoft.com/office/powerpoint/2010/main" val="579533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TotalTime>
  <Words>639</Words>
  <Application>Microsoft Office PowerPoint</Application>
  <PresentationFormat>ユーザー設定</PresentationFormat>
  <Paragraphs>48</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HGPｺﾞｼｯｸM</vt:lpstr>
      <vt:lpstr>HGP創英角ｺﾞｼｯｸUB</vt:lpstr>
      <vt:lpstr>Meiryo UI</vt:lpstr>
      <vt:lpstr>ＭＳ Ｐゴシック</vt:lpstr>
      <vt:lpstr>ＭＳ Ｐゴシック 本文</vt:lpstr>
      <vt:lpstr>游ゴシック</vt:lpstr>
      <vt:lpstr>Arial</vt:lpstr>
      <vt:lpstr>Calibri</vt:lpstr>
      <vt:lpstr>Calibri Light</vt:lpstr>
      <vt:lpstr>1_ガイド入りテンプレートサンプル20130531三木さん</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（参加申込書）乾燥農産物づくりの基本とポイント（2024年8月5日）大阪環農水研</dc:title>
  <dc:creator>大阪府立環境農林水産総合研究所</dc:creator>
  <cp:lastModifiedBy>小野本　徳人</cp:lastModifiedBy>
  <cp:revision>4</cp:revision>
  <dcterms:created xsi:type="dcterms:W3CDTF">2024-07-12T04:31:21Z</dcterms:created>
  <dcterms:modified xsi:type="dcterms:W3CDTF">2024-07-12T04:45:16Z</dcterms:modified>
</cp:coreProperties>
</file>