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8" r:id="rId1"/>
  </p:sldMasterIdLst>
  <p:notesMasterIdLst>
    <p:notesMasterId r:id="rId3"/>
  </p:notesMasterIdLst>
  <p:sldIdLst>
    <p:sldId id="259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8000"/>
    <a:srgbClr val="003300"/>
    <a:srgbClr val="FFE7FF"/>
    <a:srgbClr val="FFFFFF"/>
    <a:srgbClr val="FFCCFF"/>
    <a:srgbClr val="FF99CC"/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2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0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B5980A4-96EA-439C-B473-BA61C59C6441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606E73D-ACEF-455B-ACB9-90744FDF28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85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25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5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90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86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53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7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69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68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7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23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51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94EF4-38FC-4209-A0EF-CE85BD46CF63}" type="datetimeFigureOut">
              <a:rPr kumimoji="1" lang="ja-JP" altLang="en-US" smtClean="0"/>
              <a:t>2024/10/23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14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&#12481;&#12521;&#12471;_&#36786;&#22290;&#12539;&#36786;&#29987;&#29289;&#12398;&#39749;&#21147;&#12434;&#20253;&#12360;&#12427;&#12461;&#12540;&#12527;&#12540;&#12489;&#12434;&#35211;&#12388;&#12369;&#12424;&#12358;&#65281;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/>
          <p:cNvSpPr txBox="1"/>
          <p:nvPr/>
        </p:nvSpPr>
        <p:spPr>
          <a:xfrm>
            <a:off x="352374" y="1064403"/>
            <a:ext cx="6193474" cy="278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注意事項を御確認の上、令和６年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２５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までに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以下のいずれかの方法でお申し込みください。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先着順、定員３０名）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参加申込フォームへの入力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二次元バー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コードを読み込むか、下記リンク先より、必要事項を御入力ください。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4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pres?slideindex=1&amp;slidetitle="/>
              </a:rPr>
              <a:t>https://lgpos.task-asp.net/cu/270008/ea/residents/procedures/</a:t>
            </a: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lang="en-US" altLang="ja-JP" sz="14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pres?slideindex=1&amp;slidetitle="/>
              </a:rPr>
              <a:t>apply/77e14642-2c4a-40fc-8a38-761f1cebe426/start</a:t>
            </a:r>
            <a:endParaRPr kumimoji="1" lang="en-US" altLang="ja-JP" sz="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による参加申込書の提出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以下の参加申込書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に必要事項を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記入し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kumimoji="1" lang="ja-JP" altLang="en-US" sz="12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で提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出してください。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072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en-US" altLang="ja-JP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-25-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０４２５</a:t>
            </a:r>
            <a:r>
              <a:rPr kumimoji="1" lang="ja-JP" altLang="en-US" sz="1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4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0DFD529-1233-4737-AB47-48224A163F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595" y="1064403"/>
            <a:ext cx="952633" cy="952633"/>
          </a:xfrm>
          <a:prstGeom prst="rect">
            <a:avLst/>
          </a:prstGeom>
        </p:spPr>
      </p:pic>
      <p:sp>
        <p:nvSpPr>
          <p:cNvPr id="37" name="角丸四角形 36"/>
          <p:cNvSpPr/>
          <p:nvPr/>
        </p:nvSpPr>
        <p:spPr bwMode="gray">
          <a:xfrm>
            <a:off x="-50798" y="9482535"/>
            <a:ext cx="6925755" cy="43200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 bwMode="gray">
          <a:xfrm>
            <a:off x="340445" y="795430"/>
            <a:ext cx="1296000" cy="432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参加申込方法</a:t>
            </a:r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 bwMode="gray">
          <a:xfrm>
            <a:off x="-30177" y="-18017"/>
            <a:ext cx="6925756" cy="7655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262" y="46247"/>
            <a:ext cx="68016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あなたの農園・農産物の特長は？</a:t>
            </a:r>
          </a:p>
          <a:p>
            <a:pPr algn="ctr"/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農園・農産物の魅力を伝える、キーワードを見つけよう！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990409"/>
              </p:ext>
            </p:extLst>
          </p:nvPr>
        </p:nvGraphicFramePr>
        <p:xfrm>
          <a:off x="438714" y="3897937"/>
          <a:ext cx="5980572" cy="394330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09575">
                  <a:extLst>
                    <a:ext uri="{9D8B030D-6E8A-4147-A177-3AD203B41FA5}">
                      <a16:colId xmlns:a16="http://schemas.microsoft.com/office/drawing/2014/main" val="3010433870"/>
                    </a:ext>
                  </a:extLst>
                </a:gridCol>
                <a:gridCol w="1549941">
                  <a:extLst>
                    <a:ext uri="{9D8B030D-6E8A-4147-A177-3AD203B41FA5}">
                      <a16:colId xmlns:a16="http://schemas.microsoft.com/office/drawing/2014/main" val="3119566357"/>
                    </a:ext>
                  </a:extLst>
                </a:gridCol>
                <a:gridCol w="2721056">
                  <a:extLst>
                    <a:ext uri="{9D8B030D-6E8A-4147-A177-3AD203B41FA5}">
                      <a16:colId xmlns:a16="http://schemas.microsoft.com/office/drawing/2014/main" val="1185535384"/>
                    </a:ext>
                  </a:extLst>
                </a:gridCol>
              </a:tblGrid>
              <a:tr h="3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事業者名・屋号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例：○○農園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株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401724"/>
                  </a:ext>
                </a:extLst>
              </a:tr>
              <a:tr h="3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主な生産・販売品目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例：いちご</a:t>
                      </a:r>
                    </a:p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93447"/>
                  </a:ext>
                </a:extLst>
              </a:tr>
              <a:tr h="3557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事業所の所在地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118797"/>
                  </a:ext>
                </a:extLst>
              </a:tr>
              <a:tr h="3557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参加者のお名前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587575"/>
                  </a:ext>
                </a:extLst>
              </a:tr>
              <a:tr h="35570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参加者の連絡先</a:t>
                      </a:r>
                      <a:endParaRPr lang="en-US" altLang="ja-JP" sz="14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携帯電話番号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39767425"/>
                  </a:ext>
                </a:extLst>
              </a:tr>
              <a:tr h="3557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メールアドレス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01858838"/>
                  </a:ext>
                </a:extLst>
              </a:tr>
              <a:tr h="77596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農園や農産物の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セールスポイント　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1091019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講師への質問</a:t>
                      </a:r>
                      <a:endParaRPr lang="en-US" altLang="ja-JP" sz="14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その他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（配慮希望等）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617449"/>
                  </a:ext>
                </a:extLst>
              </a:tr>
            </a:tbl>
          </a:graphicData>
        </a:graphic>
      </p:graphicFrame>
      <p:sp>
        <p:nvSpPr>
          <p:cNvPr id="36" name="テキスト ボックス 35"/>
          <p:cNvSpPr txBox="1"/>
          <p:nvPr/>
        </p:nvSpPr>
        <p:spPr>
          <a:xfrm>
            <a:off x="1286333" y="9560036"/>
            <a:ext cx="541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</a:p>
        </p:txBody>
      </p:sp>
      <p:sp>
        <p:nvSpPr>
          <p:cNvPr id="11" name="テキスト ボックス 10"/>
          <p:cNvSpPr txBox="1"/>
          <p:nvPr/>
        </p:nvSpPr>
        <p:spPr bwMode="auto">
          <a:xfrm>
            <a:off x="340446" y="8487360"/>
            <a:ext cx="6193474" cy="997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・参加費は無料です。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ct val="110000"/>
              </a:lnSpc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・連絡先は、当研修会についての連絡が必要になった場合に使用しますので、必ずご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ct val="1100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記入ください。電話番号については、平日昼間に連絡がつく携帯電話番号としてください。また、ご記入いただいた連絡先については、主催者・運営者以外には提供しません。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ct val="1100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・障がいがある方等で、参加にあたり配慮を希望する方は、参加申込フォーム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申込書に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記入ください。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角丸四角形 34">
            <a:extLst>
              <a:ext uri="{FF2B5EF4-FFF2-40B4-BE49-F238E27FC236}">
                <a16:creationId xmlns:a16="http://schemas.microsoft.com/office/drawing/2014/main" id="{828995F7-8FDE-B387-AD73-19662A84B99B}"/>
              </a:ext>
            </a:extLst>
          </p:cNvPr>
          <p:cNvSpPr/>
          <p:nvPr/>
        </p:nvSpPr>
        <p:spPr bwMode="gray">
          <a:xfrm>
            <a:off x="340445" y="8506951"/>
            <a:ext cx="1080000" cy="360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注意事項</a:t>
            </a:r>
            <a:endParaRPr kumimoji="1" lang="ja-JP" altLang="en-US" sz="1600" dirty="0"/>
          </a:p>
        </p:txBody>
      </p:sp>
      <p:sp>
        <p:nvSpPr>
          <p:cNvPr id="7" name="角丸四角形 34">
            <a:extLst>
              <a:ext uri="{FF2B5EF4-FFF2-40B4-BE49-F238E27FC236}">
                <a16:creationId xmlns:a16="http://schemas.microsoft.com/office/drawing/2014/main" id="{768DC576-6EF1-C78E-EFFC-387B0A7553D6}"/>
              </a:ext>
            </a:extLst>
          </p:cNvPr>
          <p:cNvSpPr/>
          <p:nvPr/>
        </p:nvSpPr>
        <p:spPr bwMode="gray">
          <a:xfrm>
            <a:off x="340445" y="9518535"/>
            <a:ext cx="900000" cy="360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　　催</a:t>
            </a:r>
            <a:endParaRPr kumimoji="1" lang="ja-JP" altLang="en-US" sz="1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E96022A-5CEC-44C1-92C7-1ABFFA7A079D}"/>
              </a:ext>
            </a:extLst>
          </p:cNvPr>
          <p:cNvSpPr txBox="1"/>
          <p:nvPr/>
        </p:nvSpPr>
        <p:spPr>
          <a:xfrm>
            <a:off x="3255873" y="9560036"/>
            <a:ext cx="35325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（地独）大阪府立環境農林水産総合研究所　</a:t>
            </a:r>
            <a:endParaRPr lang="ja-JP" altLang="en-US" dirty="0"/>
          </a:p>
        </p:txBody>
      </p:sp>
      <p:sp>
        <p:nvSpPr>
          <p:cNvPr id="19" name="角丸四角形 34">
            <a:extLst>
              <a:ext uri="{FF2B5EF4-FFF2-40B4-BE49-F238E27FC236}">
                <a16:creationId xmlns:a16="http://schemas.microsoft.com/office/drawing/2014/main" id="{953294C0-4438-49F0-B185-B765BC1CFE47}"/>
              </a:ext>
            </a:extLst>
          </p:cNvPr>
          <p:cNvSpPr/>
          <p:nvPr/>
        </p:nvSpPr>
        <p:spPr bwMode="gray">
          <a:xfrm>
            <a:off x="2304392" y="9518535"/>
            <a:ext cx="900000" cy="360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　営</a:t>
            </a:r>
            <a:endParaRPr kumimoji="1" lang="ja-JP" altLang="en-US" sz="1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F72F507-D01C-4826-9891-80A25E187AC7}"/>
              </a:ext>
            </a:extLst>
          </p:cNvPr>
          <p:cNvSpPr txBox="1"/>
          <p:nvPr/>
        </p:nvSpPr>
        <p:spPr>
          <a:xfrm>
            <a:off x="505407" y="7869317"/>
            <a:ext cx="61934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</a:t>
            </a:r>
            <a:r>
              <a:rPr kumimoji="1" lang="ja-JP" altLang="en-US" sz="15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したい農産物やその写真</a:t>
            </a:r>
            <a:r>
              <a:rPr lang="ja-JP" altLang="en-US" sz="15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5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チラシ等をご持参ください。</a:t>
            </a:r>
          </a:p>
          <a:p>
            <a:r>
              <a:rPr kumimoji="1" lang="ja-JP" altLang="en-US" sz="15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また、すでにロゴやパッケージ、シールなどある方もご持参ください。</a:t>
            </a:r>
            <a:endParaRPr kumimoji="1" lang="en-US" altLang="ja-JP" sz="1500" b="1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楕円 15"/>
          <p:cNvSpPr/>
          <p:nvPr/>
        </p:nvSpPr>
        <p:spPr>
          <a:xfrm rot="1635943">
            <a:off x="5765126" y="283635"/>
            <a:ext cx="1413642" cy="683824"/>
          </a:xfrm>
          <a:prstGeom prst="ellipse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ポップ</a:t>
            </a:r>
            <a:endParaRPr lang="en-US" altLang="ja-JP" sz="1000" dirty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10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でも</a:t>
            </a:r>
            <a:endParaRPr lang="en-US" altLang="ja-JP" sz="1000" dirty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10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使える</a:t>
            </a: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6120520" y="275654"/>
            <a:ext cx="160517" cy="485948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6507775" y="684484"/>
            <a:ext cx="331531" cy="290976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2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366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HG創英角ｺﾞｼｯｸUB</vt:lpstr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2023-12-04T02:05:18Z</dcterms:created>
  <dcterms:modified xsi:type="dcterms:W3CDTF">2024-10-23T04:00:22Z</dcterms:modified>
</cp:coreProperties>
</file>