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0" r:id="rId1"/>
  </p:sldMasterIdLst>
  <p:sldIdLst>
    <p:sldId id="256" r:id="rId2"/>
  </p:sldIdLst>
  <p:sldSz cx="7561263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62" userDrawn="1">
          <p15:clr>
            <a:srgbClr val="A4A3A4"/>
          </p15:clr>
        </p15:guide>
        <p15:guide id="2" pos="885" userDrawn="1">
          <p15:clr>
            <a:srgbClr val="A4A3A4"/>
          </p15:clr>
        </p15:guide>
        <p15:guide id="3" pos="182" userDrawn="1">
          <p15:clr>
            <a:srgbClr val="A4A3A4"/>
          </p15:clr>
        </p15:guide>
        <p15:guide id="4" pos="749" userDrawn="1">
          <p15:clr>
            <a:srgbClr val="A4A3A4"/>
          </p15:clr>
        </p15:guide>
        <p15:guide id="5" orient="horz" pos="5250" userDrawn="1">
          <p15:clr>
            <a:srgbClr val="A4A3A4"/>
          </p15:clr>
        </p15:guide>
        <p15:guide id="6" orient="horz" pos="559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E6E6E6"/>
    <a:srgbClr val="FFFFCC"/>
    <a:srgbClr val="CCFF99"/>
    <a:srgbClr val="CCFF66"/>
    <a:srgbClr val="FF3300"/>
    <a:srgbClr val="70330A"/>
    <a:srgbClr val="462006"/>
    <a:srgbClr val="E96B15"/>
    <a:srgbClr val="F4B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44" autoAdjust="0"/>
    <p:restoredTop sz="94660"/>
  </p:normalViewPr>
  <p:slideViewPr>
    <p:cSldViewPr snapToGrid="0">
      <p:cViewPr varScale="1">
        <p:scale>
          <a:sx n="54" d="100"/>
          <a:sy n="54" d="100"/>
        </p:scale>
        <p:origin x="2621" y="82"/>
      </p:cViewPr>
      <p:guideLst>
        <p:guide orient="horz" pos="3662"/>
        <p:guide pos="885"/>
        <p:guide pos="182"/>
        <p:guide pos="749"/>
        <p:guide orient="horz" pos="5250"/>
        <p:guide orient="horz" pos="55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49795"/>
            <a:ext cx="6427074" cy="3722335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5678"/>
            <a:ext cx="5670947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240"/>
            <a:ext cx="1630397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240"/>
            <a:ext cx="4796676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08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21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532"/>
            <a:ext cx="6521589" cy="4447496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5103"/>
            <a:ext cx="6521589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41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200"/>
            <a:ext cx="3213537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200"/>
            <a:ext cx="3213537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242"/>
            <a:ext cx="652158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0980"/>
            <a:ext cx="3198768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5482"/>
            <a:ext cx="3198768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0980"/>
            <a:ext cx="3214522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5482"/>
            <a:ext cx="3214522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52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94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3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425"/>
            <a:ext cx="3827889" cy="759811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59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425"/>
            <a:ext cx="3827889" cy="7598117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91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242"/>
            <a:ext cx="652158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200"/>
            <a:ext cx="65215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94EF4-38FC-4209-A0EF-CE85BD46CF63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09729"/>
            <a:ext cx="255192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79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756117" rtl="0" eaLnBrk="1" latinLnBrk="0" hangingPunct="1">
        <a:lnSpc>
          <a:spcPct val="90000"/>
        </a:lnSpc>
        <a:spcBef>
          <a:spcPct val="0"/>
        </a:spcBef>
        <a:buNone/>
        <a:defRPr kumimoji="1"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l" defTabSz="756117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角丸四角形 36"/>
          <p:cNvSpPr/>
          <p:nvPr/>
        </p:nvSpPr>
        <p:spPr bwMode="gray">
          <a:xfrm>
            <a:off x="1" y="9815513"/>
            <a:ext cx="7561262" cy="874695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15" dirty="0"/>
          </a:p>
        </p:txBody>
      </p:sp>
      <p:sp>
        <p:nvSpPr>
          <p:cNvPr id="35" name="角丸四角形 34"/>
          <p:cNvSpPr/>
          <p:nvPr/>
        </p:nvSpPr>
        <p:spPr bwMode="gray">
          <a:xfrm>
            <a:off x="447070" y="987743"/>
            <a:ext cx="1398808" cy="46626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11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参加申込方法</a:t>
            </a:r>
            <a:endParaRPr lang="ja-JP" altLang="en-US" sz="2115" dirty="0"/>
          </a:p>
        </p:txBody>
      </p:sp>
      <p:sp>
        <p:nvSpPr>
          <p:cNvPr id="14" name="角丸四角形 13"/>
          <p:cNvSpPr/>
          <p:nvPr/>
        </p:nvSpPr>
        <p:spPr bwMode="gray">
          <a:xfrm>
            <a:off x="-1" y="-19445"/>
            <a:ext cx="7561263" cy="818974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15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3953" y="223456"/>
            <a:ext cx="7341186" cy="69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43" b="1" dirty="0">
                <a:effectLst>
                  <a:glow rad="88900">
                    <a:schemeClr val="bg1"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農業インスタの可能性を広げる！</a:t>
            </a:r>
            <a:r>
              <a:rPr lang="en-US" altLang="ja-JP" sz="1943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sz="1943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活用術と投稿のポイント</a:t>
            </a:r>
          </a:p>
          <a:p>
            <a:r>
              <a:rPr lang="ja-JP" altLang="en-US" sz="1943" b="1" dirty="0">
                <a:solidFill>
                  <a:schemeClr val="accent2">
                    <a:lumMod val="75000"/>
                  </a:schemeClr>
                </a:solidFill>
                <a:effectLst>
                  <a:glow rad="88900">
                    <a:schemeClr val="bg1"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943" b="1" dirty="0">
                <a:solidFill>
                  <a:schemeClr val="accent2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943" dirty="0">
              <a:solidFill>
                <a:schemeClr val="accent2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502C86CF-BEB8-79CB-1250-D268FDC48421}"/>
              </a:ext>
            </a:extLst>
          </p:cNvPr>
          <p:cNvCxnSpPr/>
          <p:nvPr/>
        </p:nvCxnSpPr>
        <p:spPr>
          <a:xfrm>
            <a:off x="452587" y="200075"/>
            <a:ext cx="66831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502C86CF-BEB8-79CB-1250-D268FDC48421}"/>
              </a:ext>
            </a:extLst>
          </p:cNvPr>
          <p:cNvCxnSpPr/>
          <p:nvPr/>
        </p:nvCxnSpPr>
        <p:spPr>
          <a:xfrm>
            <a:off x="448662" y="673990"/>
            <a:ext cx="66831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510449" y="987743"/>
            <a:ext cx="7704154" cy="2526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注意事項を御確認の上</a:t>
            </a:r>
            <a:r>
              <a:rPr lang="ja-JP" altLang="en-US" sz="1295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、以下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のいずれかの方法でお申し込みください</a:t>
            </a:r>
            <a:r>
              <a:rPr lang="ja-JP" altLang="en-US" sz="1295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295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95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定員の</a:t>
            </a:r>
            <a:r>
              <a:rPr lang="en-US" altLang="ja-JP" sz="1295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en-US" sz="1295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名になり次第締切となります。</a:t>
            </a:r>
            <a:r>
              <a:rPr lang="en-US" altLang="ja-JP" sz="1295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先着順）</a:t>
            </a:r>
            <a:endParaRPr lang="en-US" altLang="ja-JP" sz="129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07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727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</a:t>
            </a:r>
            <a:r>
              <a:rPr lang="en-US" altLang="ja-JP" sz="1727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web</a:t>
            </a:r>
            <a:r>
              <a:rPr lang="ja-JP" altLang="en-US" sz="1727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参加申込フォームへの入力</a:t>
            </a:r>
            <a:endParaRPr lang="en-US" altLang="ja-JP" sz="1727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72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右の</a:t>
            </a:r>
            <a:r>
              <a:rPr lang="en-US" altLang="ja-JP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コードを読み込むか、下記リンク先より、必要事項を御入力ください。</a:t>
            </a:r>
            <a:endParaRPr lang="en-US" altLang="ja-JP" sz="1295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48"/>
              </a:spcBef>
            </a:pPr>
            <a:r>
              <a:rPr lang="ja-JP" altLang="en-US" sz="151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511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https://forms.gle/63KadPz6FH8LtFAv5</a:t>
            </a:r>
          </a:p>
          <a:p>
            <a:pPr>
              <a:spcBef>
                <a:spcPts val="648"/>
              </a:spcBef>
            </a:pPr>
            <a:endParaRPr lang="en-US" altLang="ja-JP" sz="648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727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メール、による参加申込書の提出</a:t>
            </a:r>
            <a:endParaRPr lang="en-US" altLang="ja-JP" sz="1727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48"/>
              </a:spcBef>
            </a:pP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以下の参加申込書に必要事項を記入し、メールで提出してください。</a:t>
            </a:r>
            <a:endParaRPr lang="en-US" altLang="ja-JP" sz="129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48"/>
              </a:spcBef>
            </a:pPr>
            <a:r>
              <a:rPr lang="ja-JP" altLang="en-US" sz="151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511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minamikawachinotomidori-g04@sbox.pref.osaka.lg.jp</a:t>
            </a:r>
            <a:r>
              <a:rPr lang="ja-JP" altLang="en-US" sz="1511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511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393296"/>
              </p:ext>
            </p:extLst>
          </p:nvPr>
        </p:nvGraphicFramePr>
        <p:xfrm>
          <a:off x="649767" y="3672658"/>
          <a:ext cx="6454993" cy="446596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936479">
                  <a:extLst>
                    <a:ext uri="{9D8B030D-6E8A-4147-A177-3AD203B41FA5}">
                      <a16:colId xmlns:a16="http://schemas.microsoft.com/office/drawing/2014/main" val="3010433870"/>
                    </a:ext>
                  </a:extLst>
                </a:gridCol>
                <a:gridCol w="1581605">
                  <a:extLst>
                    <a:ext uri="{9D8B030D-6E8A-4147-A177-3AD203B41FA5}">
                      <a16:colId xmlns:a16="http://schemas.microsoft.com/office/drawing/2014/main" val="3119566357"/>
                    </a:ext>
                  </a:extLst>
                </a:gridCol>
                <a:gridCol w="2936909">
                  <a:extLst>
                    <a:ext uri="{9D8B030D-6E8A-4147-A177-3AD203B41FA5}">
                      <a16:colId xmlns:a16="http://schemas.microsoft.com/office/drawing/2014/main" val="1185535384"/>
                    </a:ext>
                  </a:extLst>
                </a:gridCol>
              </a:tblGrid>
              <a:tr h="3701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事業者名・屋号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例：○○農園、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株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401724"/>
                  </a:ext>
                </a:extLst>
              </a:tr>
              <a:tr h="3701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主な生産・販売品目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例：いちご</a:t>
                      </a:r>
                      <a:endParaRPr lang="en-US" altLang="ja-JP" sz="1200" b="0" i="0" u="none" strike="sngStrike" dirty="0">
                        <a:solidFill>
                          <a:srgbClr val="FF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endParaRPr lang="en-US" altLang="ja-JP" sz="12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93447"/>
                  </a:ext>
                </a:extLst>
              </a:tr>
              <a:tr h="3574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事業所の所在地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118797"/>
                  </a:ext>
                </a:extLst>
              </a:tr>
              <a:tr h="3574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参加者のお名前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587575"/>
                  </a:ext>
                </a:extLst>
              </a:tr>
              <a:tr h="35748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参加者の連絡先</a:t>
                      </a:r>
                      <a:endParaRPr lang="en-US" altLang="ja-JP" sz="15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携帯電話番号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</a:rPr>
                        <a:t>　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extLst>
                  <a:ext uri="{0D108BD9-81ED-4DB2-BD59-A6C34878D82A}">
                    <a16:rowId xmlns:a16="http://schemas.microsoft.com/office/drawing/2014/main" val="3739767425"/>
                  </a:ext>
                </a:extLst>
              </a:tr>
              <a:tr h="3574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メールアドレス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</a:rPr>
                        <a:t>　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extLst>
                  <a:ext uri="{0D108BD9-81ED-4DB2-BD59-A6C34878D82A}">
                    <a16:rowId xmlns:a16="http://schemas.microsoft.com/office/drawing/2014/main" val="1701858838"/>
                  </a:ext>
                </a:extLst>
              </a:tr>
              <a:tr h="3182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altLang="en-US" sz="150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インスタのアカウント</a:t>
                      </a:r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12498"/>
                  </a:ext>
                </a:extLst>
              </a:tr>
              <a:tr h="327032">
                <a:tc>
                  <a:txBody>
                    <a:bodyPr/>
                    <a:lstStyle/>
                    <a:p>
                      <a:pPr marL="0" marR="0" lvl="0" indent="0" algn="l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インスタフォロワー数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286803"/>
                  </a:ext>
                </a:extLst>
              </a:tr>
              <a:tr h="5372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今回の講習で</a:t>
                      </a:r>
                      <a:endParaRPr lang="en-US" altLang="ja-JP" sz="130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30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知りたいこと</a:t>
                      </a:r>
                      <a:endParaRPr lang="en-US" altLang="ja-JP" sz="130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617449"/>
                  </a:ext>
                </a:extLst>
              </a:tr>
              <a:tr h="109385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altLang="en-US" sz="15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講師への質問</a:t>
                      </a:r>
                      <a:endParaRPr lang="en-US" altLang="ja-JP" sz="15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その他（配慮希望等）</a:t>
                      </a:r>
                    </a:p>
                    <a:p>
                      <a:pPr algn="l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インスタで悩んでいること。</a:t>
                      </a: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4" marR="8224" marT="822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43943"/>
                  </a:ext>
                </a:extLst>
              </a:tr>
            </a:tbl>
          </a:graphicData>
        </a:graphic>
      </p:graphicFrame>
      <p:sp>
        <p:nvSpPr>
          <p:cNvPr id="36" name="テキスト ボックス 35"/>
          <p:cNvSpPr txBox="1"/>
          <p:nvPr/>
        </p:nvSpPr>
        <p:spPr>
          <a:xfrm>
            <a:off x="1524703" y="9883133"/>
            <a:ext cx="5841909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大阪府南河内農と緑の総合事務所　農の普及課</a:t>
            </a:r>
            <a:endParaRPr lang="en-US" altLang="ja-JP" sz="129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大阪府環境農林水産部流通対策室</a:t>
            </a:r>
            <a:endParaRPr lang="en-US" altLang="ja-JP" sz="129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 bwMode="auto">
          <a:xfrm>
            <a:off x="1415592" y="8128484"/>
            <a:ext cx="5951020" cy="1736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237" indent="-94237">
              <a:lnSpc>
                <a:spcPct val="110000"/>
              </a:lnSpc>
            </a:pPr>
            <a:r>
              <a:rPr lang="ja-JP" altLang="en-US" sz="107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・参加費は無料です。</a:t>
            </a:r>
            <a:endParaRPr lang="en-US" altLang="ja-JP" sz="107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4237" indent="-94237" algn="just">
              <a:lnSpc>
                <a:spcPct val="110000"/>
              </a:lnSpc>
            </a:pPr>
            <a:r>
              <a:rPr lang="ja-JP" altLang="en-US" sz="107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・連絡先は、当研修会についての連絡が必要になった場合に使用しますので、必ずご記入ください。</a:t>
            </a:r>
            <a:endParaRPr lang="en-US" altLang="ja-JP" sz="107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4237" indent="-94237" algn="just">
              <a:lnSpc>
                <a:spcPct val="110000"/>
              </a:lnSpc>
            </a:pPr>
            <a:r>
              <a:rPr lang="ja-JP" altLang="en-US" sz="107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電話番号については、平日昼間に連絡がつく携帯電話番号としてください。また、ご記入いただいた連絡先については、主催者以外には提供しません。</a:t>
            </a:r>
            <a:endParaRPr lang="en-US" altLang="ja-JP" sz="107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4237" indent="-94237" algn="just">
              <a:lnSpc>
                <a:spcPct val="110000"/>
              </a:lnSpc>
            </a:pPr>
            <a:r>
              <a:rPr lang="ja-JP" altLang="en-US" sz="107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079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演習で使用しますので、</a:t>
            </a:r>
            <a:r>
              <a:rPr lang="en-US" altLang="ja-JP" sz="1079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Instagram</a:t>
            </a:r>
            <a:r>
              <a:rPr lang="ja-JP" altLang="en-US" sz="1079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が利用できるスマホ、タブレット等を必ずご持参ください。</a:t>
            </a:r>
            <a:endParaRPr lang="en-US" altLang="ja-JP" sz="1079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4237" indent="-94237" algn="just">
              <a:lnSpc>
                <a:spcPct val="110000"/>
              </a:lnSpc>
            </a:pPr>
            <a:r>
              <a:rPr lang="ja-JP" altLang="en-US" sz="107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・障がいがある方等で、参加にあたり配慮を希望する方は、参加申込フォームか申込書にご記入ください。</a:t>
            </a:r>
            <a:endParaRPr lang="en-US" altLang="ja-JP" sz="107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4237" indent="-94237" algn="just">
              <a:lnSpc>
                <a:spcPct val="110000"/>
              </a:lnSpc>
            </a:pPr>
            <a:r>
              <a:rPr lang="ja-JP" altLang="en-US" sz="107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・雪等による交通途絶等が予測される場合、開催を中止とすることがあります。その際はメールにてお知らせします。　</a:t>
            </a:r>
          </a:p>
        </p:txBody>
      </p:sp>
      <p:sp>
        <p:nvSpPr>
          <p:cNvPr id="2" name="角丸四角形 34">
            <a:extLst>
              <a:ext uri="{FF2B5EF4-FFF2-40B4-BE49-F238E27FC236}">
                <a16:creationId xmlns:a16="http://schemas.microsoft.com/office/drawing/2014/main" id="{828995F7-8FDE-B387-AD73-19662A84B99B}"/>
              </a:ext>
            </a:extLst>
          </p:cNvPr>
          <p:cNvSpPr/>
          <p:nvPr/>
        </p:nvSpPr>
        <p:spPr bwMode="gray">
          <a:xfrm>
            <a:off x="463025" y="8256230"/>
            <a:ext cx="913466" cy="388558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95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注意事項</a:t>
            </a:r>
            <a:endParaRPr lang="ja-JP" altLang="en-US" sz="1727" dirty="0"/>
          </a:p>
        </p:txBody>
      </p:sp>
      <p:sp>
        <p:nvSpPr>
          <p:cNvPr id="7" name="角丸四角形 34">
            <a:extLst>
              <a:ext uri="{FF2B5EF4-FFF2-40B4-BE49-F238E27FC236}">
                <a16:creationId xmlns:a16="http://schemas.microsoft.com/office/drawing/2014/main" id="{768DC576-6EF1-C78E-EFFC-387B0A7553D6}"/>
              </a:ext>
            </a:extLst>
          </p:cNvPr>
          <p:cNvSpPr/>
          <p:nvPr/>
        </p:nvSpPr>
        <p:spPr bwMode="gray">
          <a:xfrm>
            <a:off x="419976" y="9929757"/>
            <a:ext cx="971394" cy="33735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95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　　催</a:t>
            </a:r>
            <a:endParaRPr lang="ja-JP" altLang="en-US" sz="1727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9B36F03-2E13-454D-81E3-ADD1F9845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4467" y="1575908"/>
            <a:ext cx="1204623" cy="1204623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431705" y="10364662"/>
            <a:ext cx="6090498" cy="291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95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地方独立行政法人　大阪府立環境農林水産総合研究所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29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角丸四角形 34">
            <a:extLst>
              <a:ext uri="{FF2B5EF4-FFF2-40B4-BE49-F238E27FC236}">
                <a16:creationId xmlns:a16="http://schemas.microsoft.com/office/drawing/2014/main" id="{768DC576-6EF1-C78E-EFFC-387B0A7553D6}"/>
              </a:ext>
            </a:extLst>
          </p:cNvPr>
          <p:cNvSpPr/>
          <p:nvPr/>
        </p:nvSpPr>
        <p:spPr bwMode="gray">
          <a:xfrm>
            <a:off x="419976" y="10358438"/>
            <a:ext cx="971394" cy="30519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　　営</a:t>
            </a:r>
          </a:p>
        </p:txBody>
      </p:sp>
    </p:spTree>
    <p:extLst>
      <p:ext uri="{BB962C8B-B14F-4D97-AF65-F5344CB8AC3E}">
        <p14:creationId xmlns:p14="http://schemas.microsoft.com/office/powerpoint/2010/main" val="39135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412</Words>
  <Application>Microsoft Office PowerPoint</Application>
  <PresentationFormat>ユーザー設定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【申込書】農業インスタの可能性を広げる研修会（2025年2月18日開催）大阪環農水研</dc:title>
  <dc:creator/>
  <cp:lastModifiedBy/>
  <cp:revision>1</cp:revision>
  <dcterms:created xsi:type="dcterms:W3CDTF">2023-12-04T02:05:18Z</dcterms:created>
  <dcterms:modified xsi:type="dcterms:W3CDTF">2025-01-28T10:28:32Z</dcterms:modified>
</cp:coreProperties>
</file>